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D4DCE-78C6-4B8A-9746-55EBC75E8B8A}" v="76" dt="2022-08-04T14:47:42.03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80" autoAdjust="0"/>
    <p:restoredTop sz="78742" autoAdjust="0"/>
  </p:normalViewPr>
  <p:slideViewPr>
    <p:cSldViewPr snapToGrid="0">
      <p:cViewPr varScale="1">
        <p:scale>
          <a:sx n="97" d="100"/>
          <a:sy n="97" d="100"/>
        </p:scale>
        <p:origin x="696" y="90"/>
      </p:cViewPr>
      <p:guideLst/>
    </p:cSldViewPr>
  </p:slid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tz,Bernhard (HR VocaTrain) BIP-DE-I" userId="5d48da5c-d2e7-4b1b-b362-4cfc2efbaba1" providerId="ADAL" clId="{2B2D4DCE-78C6-4B8A-9746-55EBC75E8B8A}"/>
    <pc:docChg chg="undo custSel addSld delSld modSld">
      <pc:chgData name="Schmitz,Bernhard (HR VocaTrain) BIP-DE-I" userId="5d48da5c-d2e7-4b1b-b362-4cfc2efbaba1" providerId="ADAL" clId="{2B2D4DCE-78C6-4B8A-9746-55EBC75E8B8A}" dt="2022-08-04T20:14:46.488" v="206" actId="729"/>
      <pc:docMkLst>
        <pc:docMk/>
      </pc:docMkLst>
      <pc:sldChg chg="modSp mod">
        <pc:chgData name="Schmitz,Bernhard (HR VocaTrain) BIP-DE-I" userId="5d48da5c-d2e7-4b1b-b362-4cfc2efbaba1" providerId="ADAL" clId="{2B2D4DCE-78C6-4B8A-9746-55EBC75E8B8A}" dt="2022-08-04T12:21:29.596" v="68" actId="27636"/>
        <pc:sldMkLst>
          <pc:docMk/>
          <pc:sldMk cId="3490047932" sldId="257"/>
        </pc:sldMkLst>
        <pc:spChg chg="mod">
          <ac:chgData name="Schmitz,Bernhard (HR VocaTrain) BIP-DE-I" userId="5d48da5c-d2e7-4b1b-b362-4cfc2efbaba1" providerId="ADAL" clId="{2B2D4DCE-78C6-4B8A-9746-55EBC75E8B8A}" dt="2022-08-04T12:21:29.596" v="68" actId="27636"/>
          <ac:spMkLst>
            <pc:docMk/>
            <pc:sldMk cId="3490047932" sldId="257"/>
            <ac:spMk id="2" creationId="{F6A00377-5D73-2890-018F-AA7EEA98FFB6}"/>
          </ac:spMkLst>
        </pc:spChg>
      </pc:sldChg>
      <pc:sldChg chg="modNotesTx">
        <pc:chgData name="Schmitz,Bernhard (HR VocaTrain) BIP-DE-I" userId="5d48da5c-d2e7-4b1b-b362-4cfc2efbaba1" providerId="ADAL" clId="{2B2D4DCE-78C6-4B8A-9746-55EBC75E8B8A}" dt="2022-08-04T12:12:07.255" v="60" actId="20577"/>
        <pc:sldMkLst>
          <pc:docMk/>
          <pc:sldMk cId="2652471894" sldId="258"/>
        </pc:sldMkLst>
      </pc:sldChg>
      <pc:sldChg chg="modSp mod">
        <pc:chgData name="Schmitz,Bernhard (HR VocaTrain) BIP-DE-I" userId="5d48da5c-d2e7-4b1b-b362-4cfc2efbaba1" providerId="ADAL" clId="{2B2D4DCE-78C6-4B8A-9746-55EBC75E8B8A}" dt="2022-08-04T14:32:24.966" v="156" actId="1038"/>
        <pc:sldMkLst>
          <pc:docMk/>
          <pc:sldMk cId="911092404" sldId="259"/>
        </pc:sldMkLst>
        <pc:spChg chg="mod">
          <ac:chgData name="Schmitz,Bernhard (HR VocaTrain) BIP-DE-I" userId="5d48da5c-d2e7-4b1b-b362-4cfc2efbaba1" providerId="ADAL" clId="{2B2D4DCE-78C6-4B8A-9746-55EBC75E8B8A}" dt="2022-08-04T12:21:29.617" v="69" actId="27636"/>
          <ac:spMkLst>
            <pc:docMk/>
            <pc:sldMk cId="911092404" sldId="259"/>
            <ac:spMk id="2" creationId="{7130DA47-8A4C-0A5E-BA05-CBB230247E19}"/>
          </ac:spMkLst>
        </pc:spChg>
        <pc:picChg chg="mod">
          <ac:chgData name="Schmitz,Bernhard (HR VocaTrain) BIP-DE-I" userId="5d48da5c-d2e7-4b1b-b362-4cfc2efbaba1" providerId="ADAL" clId="{2B2D4DCE-78C6-4B8A-9746-55EBC75E8B8A}" dt="2022-08-04T14:32:24.966" v="156" actId="1038"/>
          <ac:picMkLst>
            <pc:docMk/>
            <pc:sldMk cId="911092404" sldId="259"/>
            <ac:picMk id="9" creationId="{6962A9CE-FC19-85FB-67BD-FD52D7735012}"/>
          </ac:picMkLst>
        </pc:picChg>
      </pc:sldChg>
      <pc:sldChg chg="modSp mod">
        <pc:chgData name="Schmitz,Bernhard (HR VocaTrain) BIP-DE-I" userId="5d48da5c-d2e7-4b1b-b362-4cfc2efbaba1" providerId="ADAL" clId="{2B2D4DCE-78C6-4B8A-9746-55EBC75E8B8A}" dt="2022-08-04T14:47:37.784" v="203" actId="14100"/>
        <pc:sldMkLst>
          <pc:docMk/>
          <pc:sldMk cId="1586811473" sldId="260"/>
        </pc:sldMkLst>
        <pc:picChg chg="mod">
          <ac:chgData name="Schmitz,Bernhard (HR VocaTrain) BIP-DE-I" userId="5d48da5c-d2e7-4b1b-b362-4cfc2efbaba1" providerId="ADAL" clId="{2B2D4DCE-78C6-4B8A-9746-55EBC75E8B8A}" dt="2022-08-04T14:47:37.784" v="203" actId="14100"/>
          <ac:picMkLst>
            <pc:docMk/>
            <pc:sldMk cId="1586811473" sldId="260"/>
            <ac:picMk id="10" creationId="{A5339C57-2508-6ABD-3A4A-2199346100BF}"/>
          </ac:picMkLst>
        </pc:picChg>
      </pc:sldChg>
      <pc:sldChg chg="modSp mod">
        <pc:chgData name="Schmitz,Bernhard (HR VocaTrain) BIP-DE-I" userId="5d48da5c-d2e7-4b1b-b362-4cfc2efbaba1" providerId="ADAL" clId="{2B2D4DCE-78C6-4B8A-9746-55EBC75E8B8A}" dt="2022-08-04T14:47:41.851" v="204" actId="14100"/>
        <pc:sldMkLst>
          <pc:docMk/>
          <pc:sldMk cId="1676178928" sldId="261"/>
        </pc:sldMkLst>
        <pc:picChg chg="mod">
          <ac:chgData name="Schmitz,Bernhard (HR VocaTrain) BIP-DE-I" userId="5d48da5c-d2e7-4b1b-b362-4cfc2efbaba1" providerId="ADAL" clId="{2B2D4DCE-78C6-4B8A-9746-55EBC75E8B8A}" dt="2022-08-04T14:47:41.851" v="204" actId="14100"/>
          <ac:picMkLst>
            <pc:docMk/>
            <pc:sldMk cId="1676178928" sldId="261"/>
            <ac:picMk id="5" creationId="{2871B97C-2A67-AC59-6AC5-B63BDA8A1A7C}"/>
          </ac:picMkLst>
        </pc:picChg>
      </pc:sldChg>
      <pc:sldChg chg="addSp modSp mod">
        <pc:chgData name="Schmitz,Bernhard (HR VocaTrain) BIP-DE-I" userId="5d48da5c-d2e7-4b1b-b362-4cfc2efbaba1" providerId="ADAL" clId="{2B2D4DCE-78C6-4B8A-9746-55EBC75E8B8A}" dt="2022-08-04T14:42:29.447" v="189" actId="1035"/>
        <pc:sldMkLst>
          <pc:docMk/>
          <pc:sldMk cId="3213381176" sldId="263"/>
        </pc:sldMkLst>
        <pc:spChg chg="mod">
          <ac:chgData name="Schmitz,Bernhard (HR VocaTrain) BIP-DE-I" userId="5d48da5c-d2e7-4b1b-b362-4cfc2efbaba1" providerId="ADAL" clId="{2B2D4DCE-78C6-4B8A-9746-55EBC75E8B8A}" dt="2022-08-04T14:42:22.296" v="166" actId="1076"/>
          <ac:spMkLst>
            <pc:docMk/>
            <pc:sldMk cId="3213381176" sldId="263"/>
            <ac:spMk id="3" creationId="{A828C3F9-D63C-5691-9C59-58E77FCF1C33}"/>
          </ac:spMkLst>
        </pc:spChg>
        <pc:picChg chg="add mod">
          <ac:chgData name="Schmitz,Bernhard (HR VocaTrain) BIP-DE-I" userId="5d48da5c-d2e7-4b1b-b362-4cfc2efbaba1" providerId="ADAL" clId="{2B2D4DCE-78C6-4B8A-9746-55EBC75E8B8A}" dt="2022-08-04T14:42:29.447" v="189" actId="1035"/>
          <ac:picMkLst>
            <pc:docMk/>
            <pc:sldMk cId="3213381176" sldId="263"/>
            <ac:picMk id="4" creationId="{14A6917C-FCBC-4FA6-BC31-750BC183EDF9}"/>
          </ac:picMkLst>
        </pc:picChg>
      </pc:sldChg>
      <pc:sldChg chg="del">
        <pc:chgData name="Schmitz,Bernhard (HR VocaTrain) BIP-DE-I" userId="5d48da5c-d2e7-4b1b-b362-4cfc2efbaba1" providerId="ADAL" clId="{2B2D4DCE-78C6-4B8A-9746-55EBC75E8B8A}" dt="2022-08-04T12:21:46.878" v="72" actId="47"/>
        <pc:sldMkLst>
          <pc:docMk/>
          <pc:sldMk cId="4168663833" sldId="264"/>
        </pc:sldMkLst>
      </pc:sldChg>
      <pc:sldChg chg="addSp delSp modSp mod setBg">
        <pc:chgData name="Schmitz,Bernhard (HR VocaTrain) BIP-DE-I" userId="5d48da5c-d2e7-4b1b-b362-4cfc2efbaba1" providerId="ADAL" clId="{2B2D4DCE-78C6-4B8A-9746-55EBC75E8B8A}" dt="2022-08-04T12:39:05.170" v="88" actId="14100"/>
        <pc:sldMkLst>
          <pc:docMk/>
          <pc:sldMk cId="4085816369" sldId="265"/>
        </pc:sldMkLst>
        <pc:spChg chg="mod">
          <ac:chgData name="Schmitz,Bernhard (HR VocaTrain) BIP-DE-I" userId="5d48da5c-d2e7-4b1b-b362-4cfc2efbaba1" providerId="ADAL" clId="{2B2D4DCE-78C6-4B8A-9746-55EBC75E8B8A}" dt="2022-08-04T12:22:06.302" v="76" actId="26606"/>
          <ac:spMkLst>
            <pc:docMk/>
            <pc:sldMk cId="4085816369" sldId="265"/>
            <ac:spMk id="2" creationId="{470022AA-11BB-BC74-7ACF-91935BAC0C60}"/>
          </ac:spMkLst>
        </pc:spChg>
        <pc:spChg chg="mod ord">
          <ac:chgData name="Schmitz,Bernhard (HR VocaTrain) BIP-DE-I" userId="5d48da5c-d2e7-4b1b-b362-4cfc2efbaba1" providerId="ADAL" clId="{2B2D4DCE-78C6-4B8A-9746-55EBC75E8B8A}" dt="2022-08-04T12:38:58.329" v="86" actId="1076"/>
          <ac:spMkLst>
            <pc:docMk/>
            <pc:sldMk cId="4085816369" sldId="265"/>
            <ac:spMk id="3" creationId="{5575FC61-8AEF-0C7C-D8F2-F4E9FCC792F8}"/>
          </ac:spMkLst>
        </pc:spChg>
        <pc:spChg chg="add del">
          <ac:chgData name="Schmitz,Bernhard (HR VocaTrain) BIP-DE-I" userId="5d48da5c-d2e7-4b1b-b362-4cfc2efbaba1" providerId="ADAL" clId="{2B2D4DCE-78C6-4B8A-9746-55EBC75E8B8A}" dt="2022-08-04T12:22:06.302" v="76" actId="26606"/>
          <ac:spMkLst>
            <pc:docMk/>
            <pc:sldMk cId="4085816369" sldId="265"/>
            <ac:spMk id="9" creationId="{A65AC7D1-EAA9-48F5-B509-60A7F50BF703}"/>
          </ac:spMkLst>
        </pc:spChg>
        <pc:spChg chg="add del">
          <ac:chgData name="Schmitz,Bernhard (HR VocaTrain) BIP-DE-I" userId="5d48da5c-d2e7-4b1b-b362-4cfc2efbaba1" providerId="ADAL" clId="{2B2D4DCE-78C6-4B8A-9746-55EBC75E8B8A}" dt="2022-08-04T12:22:06.302" v="76" actId="26606"/>
          <ac:spMkLst>
            <pc:docMk/>
            <pc:sldMk cId="4085816369" sldId="265"/>
            <ac:spMk id="11" creationId="{D6320AF9-619A-4175-865B-5663E1AEF4C5}"/>
          </ac:spMkLst>
        </pc:spChg>
        <pc:spChg chg="add del">
          <ac:chgData name="Schmitz,Bernhard (HR VocaTrain) BIP-DE-I" userId="5d48da5c-d2e7-4b1b-b362-4cfc2efbaba1" providerId="ADAL" clId="{2B2D4DCE-78C6-4B8A-9746-55EBC75E8B8A}" dt="2022-08-04T12:22:06.302" v="76" actId="26606"/>
          <ac:spMkLst>
            <pc:docMk/>
            <pc:sldMk cId="4085816369" sldId="265"/>
            <ac:spMk id="17" creationId="{7E018740-5C2B-4A41-AC1A-7E68D1EC1954}"/>
          </ac:spMkLst>
        </pc:spChg>
        <pc:spChg chg="add del">
          <ac:chgData name="Schmitz,Bernhard (HR VocaTrain) BIP-DE-I" userId="5d48da5c-d2e7-4b1b-b362-4cfc2efbaba1" providerId="ADAL" clId="{2B2D4DCE-78C6-4B8A-9746-55EBC75E8B8A}" dt="2022-08-04T12:22:06.302" v="76" actId="26606"/>
          <ac:spMkLst>
            <pc:docMk/>
            <pc:sldMk cId="4085816369" sldId="265"/>
            <ac:spMk id="19" creationId="{166F75A4-C475-4941-8EE2-B80A06A2C1BB}"/>
          </ac:spMkLst>
        </pc:spChg>
        <pc:spChg chg="add del">
          <ac:chgData name="Schmitz,Bernhard (HR VocaTrain) BIP-DE-I" userId="5d48da5c-d2e7-4b1b-b362-4cfc2efbaba1" providerId="ADAL" clId="{2B2D4DCE-78C6-4B8A-9746-55EBC75E8B8A}" dt="2022-08-04T12:22:06.302" v="76" actId="26606"/>
          <ac:spMkLst>
            <pc:docMk/>
            <pc:sldMk cId="4085816369" sldId="265"/>
            <ac:spMk id="21" creationId="{A032553A-72E8-4B0D-8405-FF9771C9AF05}"/>
          </ac:spMkLst>
        </pc:spChg>
        <pc:spChg chg="add del">
          <ac:chgData name="Schmitz,Bernhard (HR VocaTrain) BIP-DE-I" userId="5d48da5c-d2e7-4b1b-b362-4cfc2efbaba1" providerId="ADAL" clId="{2B2D4DCE-78C6-4B8A-9746-55EBC75E8B8A}" dt="2022-08-04T12:22:06.302" v="76" actId="26606"/>
          <ac:spMkLst>
            <pc:docMk/>
            <pc:sldMk cId="4085816369" sldId="265"/>
            <ac:spMk id="23" creationId="{765800AC-C3B9-498E-87BC-29FAE4C76B21}"/>
          </ac:spMkLst>
        </pc:spChg>
        <pc:spChg chg="add del">
          <ac:chgData name="Schmitz,Bernhard (HR VocaTrain) BIP-DE-I" userId="5d48da5c-d2e7-4b1b-b362-4cfc2efbaba1" providerId="ADAL" clId="{2B2D4DCE-78C6-4B8A-9746-55EBC75E8B8A}" dt="2022-08-04T12:22:06.302" v="76" actId="26606"/>
          <ac:spMkLst>
            <pc:docMk/>
            <pc:sldMk cId="4085816369" sldId="265"/>
            <ac:spMk id="25" creationId="{1F9D6ACB-2FF4-49F9-978A-E0D5327FC635}"/>
          </ac:spMkLst>
        </pc:spChg>
        <pc:spChg chg="add del">
          <ac:chgData name="Schmitz,Bernhard (HR VocaTrain) BIP-DE-I" userId="5d48da5c-d2e7-4b1b-b362-4cfc2efbaba1" providerId="ADAL" clId="{2B2D4DCE-78C6-4B8A-9746-55EBC75E8B8A}" dt="2022-08-04T12:22:06.302" v="76" actId="26606"/>
          <ac:spMkLst>
            <pc:docMk/>
            <pc:sldMk cId="4085816369" sldId="265"/>
            <ac:spMk id="27" creationId="{A5EC319D-0FEA-4B95-A3EA-01E35672C95B}"/>
          </ac:spMkLst>
        </pc:spChg>
        <pc:picChg chg="add mod">
          <ac:chgData name="Schmitz,Bernhard (HR VocaTrain) BIP-DE-I" userId="5d48da5c-d2e7-4b1b-b362-4cfc2efbaba1" providerId="ADAL" clId="{2B2D4DCE-78C6-4B8A-9746-55EBC75E8B8A}" dt="2022-08-04T12:39:05.170" v="88" actId="14100"/>
          <ac:picMkLst>
            <pc:docMk/>
            <pc:sldMk cId="4085816369" sldId="265"/>
            <ac:picMk id="4" creationId="{E980D927-001F-4CCC-B85D-1CB33451E035}"/>
          </ac:picMkLst>
        </pc:picChg>
        <pc:cxnChg chg="add del">
          <ac:chgData name="Schmitz,Bernhard (HR VocaTrain) BIP-DE-I" userId="5d48da5c-d2e7-4b1b-b362-4cfc2efbaba1" providerId="ADAL" clId="{2B2D4DCE-78C6-4B8A-9746-55EBC75E8B8A}" dt="2022-08-04T12:22:06.302" v="76" actId="26606"/>
          <ac:cxnSpMkLst>
            <pc:docMk/>
            <pc:sldMk cId="4085816369" sldId="265"/>
            <ac:cxnSpMk id="13" creationId="{063B6EC6-D752-4EE7-908B-F8F19E8C7FEA}"/>
          </ac:cxnSpMkLst>
        </pc:cxnChg>
        <pc:cxnChg chg="add del">
          <ac:chgData name="Schmitz,Bernhard (HR VocaTrain) BIP-DE-I" userId="5d48da5c-d2e7-4b1b-b362-4cfc2efbaba1" providerId="ADAL" clId="{2B2D4DCE-78C6-4B8A-9746-55EBC75E8B8A}" dt="2022-08-04T12:22:06.302" v="76" actId="26606"/>
          <ac:cxnSpMkLst>
            <pc:docMk/>
            <pc:sldMk cId="4085816369" sldId="265"/>
            <ac:cxnSpMk id="15" creationId="{EFECD4E8-AD3E-4228-82A2-9461958EA94D}"/>
          </ac:cxnSpMkLst>
        </pc:cxnChg>
      </pc:sldChg>
      <pc:sldChg chg="modSp mod">
        <pc:chgData name="Schmitz,Bernhard (HR VocaTrain) BIP-DE-I" userId="5d48da5c-d2e7-4b1b-b362-4cfc2efbaba1" providerId="ADAL" clId="{2B2D4DCE-78C6-4B8A-9746-55EBC75E8B8A}" dt="2022-08-04T12:21:29.484" v="63" actId="27636"/>
        <pc:sldMkLst>
          <pc:docMk/>
          <pc:sldMk cId="416534059" sldId="267"/>
        </pc:sldMkLst>
        <pc:spChg chg="mod">
          <ac:chgData name="Schmitz,Bernhard (HR VocaTrain) BIP-DE-I" userId="5d48da5c-d2e7-4b1b-b362-4cfc2efbaba1" providerId="ADAL" clId="{2B2D4DCE-78C6-4B8A-9746-55EBC75E8B8A}" dt="2022-08-04T12:21:29.484" v="63" actId="27636"/>
          <ac:spMkLst>
            <pc:docMk/>
            <pc:sldMk cId="416534059" sldId="267"/>
            <ac:spMk id="2" creationId="{00000000-0000-0000-0000-000000000000}"/>
          </ac:spMkLst>
        </pc:spChg>
      </pc:sldChg>
      <pc:sldChg chg="addSp modSp mod">
        <pc:chgData name="Schmitz,Bernhard (HR VocaTrain) BIP-DE-I" userId="5d48da5c-d2e7-4b1b-b362-4cfc2efbaba1" providerId="ADAL" clId="{2B2D4DCE-78C6-4B8A-9746-55EBC75E8B8A}" dt="2022-08-04T14:45:09.749" v="201" actId="1035"/>
        <pc:sldMkLst>
          <pc:docMk/>
          <pc:sldMk cId="1334010852" sldId="268"/>
        </pc:sldMkLst>
        <pc:spChg chg="mod">
          <ac:chgData name="Schmitz,Bernhard (HR VocaTrain) BIP-DE-I" userId="5d48da5c-d2e7-4b1b-b362-4cfc2efbaba1" providerId="ADAL" clId="{2B2D4DCE-78C6-4B8A-9746-55EBC75E8B8A}" dt="2022-08-04T12:25:16.529" v="84" actId="20577"/>
          <ac:spMkLst>
            <pc:docMk/>
            <pc:sldMk cId="1334010852" sldId="268"/>
            <ac:spMk id="3" creationId="{00000000-0000-0000-0000-000000000000}"/>
          </ac:spMkLst>
        </pc:spChg>
        <pc:spChg chg="mod">
          <ac:chgData name="Schmitz,Bernhard (HR VocaTrain) BIP-DE-I" userId="5d48da5c-d2e7-4b1b-b362-4cfc2efbaba1" providerId="ADAL" clId="{2B2D4DCE-78C6-4B8A-9746-55EBC75E8B8A}" dt="2022-08-04T12:21:29.512" v="64" actId="27636"/>
          <ac:spMkLst>
            <pc:docMk/>
            <pc:sldMk cId="1334010852" sldId="268"/>
            <ac:spMk id="4" creationId="{00000000-0000-0000-0000-000000000000}"/>
          </ac:spMkLst>
        </pc:spChg>
        <pc:picChg chg="add mod">
          <ac:chgData name="Schmitz,Bernhard (HR VocaTrain) BIP-DE-I" userId="5d48da5c-d2e7-4b1b-b362-4cfc2efbaba1" providerId="ADAL" clId="{2B2D4DCE-78C6-4B8A-9746-55EBC75E8B8A}" dt="2022-08-04T14:45:09.749" v="201" actId="1035"/>
          <ac:picMkLst>
            <pc:docMk/>
            <pc:sldMk cId="1334010852" sldId="268"/>
            <ac:picMk id="5" creationId="{46F7E176-E6F8-4E10-824B-D2CE268B5997}"/>
          </ac:picMkLst>
        </pc:picChg>
      </pc:sldChg>
      <pc:sldChg chg="modSp mod modShow">
        <pc:chgData name="Schmitz,Bernhard (HR VocaTrain) BIP-DE-I" userId="5d48da5c-d2e7-4b1b-b362-4cfc2efbaba1" providerId="ADAL" clId="{2B2D4DCE-78C6-4B8A-9746-55EBC75E8B8A}" dt="2022-08-04T20:14:46.488" v="206" actId="729"/>
        <pc:sldMkLst>
          <pc:docMk/>
          <pc:sldMk cId="3048697906" sldId="269"/>
        </pc:sldMkLst>
        <pc:spChg chg="mod">
          <ac:chgData name="Schmitz,Bernhard (HR VocaTrain) BIP-DE-I" userId="5d48da5c-d2e7-4b1b-b362-4cfc2efbaba1" providerId="ADAL" clId="{2B2D4DCE-78C6-4B8A-9746-55EBC75E8B8A}" dt="2022-08-04T12:21:29.524" v="65" actId="27636"/>
          <ac:spMkLst>
            <pc:docMk/>
            <pc:sldMk cId="3048697906" sldId="269"/>
            <ac:spMk id="4" creationId="{00000000-0000-0000-0000-000000000000}"/>
          </ac:spMkLst>
        </pc:spChg>
      </pc:sldChg>
      <pc:sldChg chg="addSp delSp modSp mod">
        <pc:chgData name="Schmitz,Bernhard (HR VocaTrain) BIP-DE-I" userId="5d48da5c-d2e7-4b1b-b362-4cfc2efbaba1" providerId="ADAL" clId="{2B2D4DCE-78C6-4B8A-9746-55EBC75E8B8A}" dt="2022-08-04T14:45:37.400" v="202"/>
        <pc:sldMkLst>
          <pc:docMk/>
          <pc:sldMk cId="4268126665" sldId="270"/>
        </pc:sldMkLst>
        <pc:spChg chg="add mod">
          <ac:chgData name="Schmitz,Bernhard (HR VocaTrain) BIP-DE-I" userId="5d48da5c-d2e7-4b1b-b362-4cfc2efbaba1" providerId="ADAL" clId="{2B2D4DCE-78C6-4B8A-9746-55EBC75E8B8A}" dt="2022-08-04T13:02:30.321" v="95" actId="1076"/>
          <ac:spMkLst>
            <pc:docMk/>
            <pc:sldMk cId="4268126665" sldId="270"/>
            <ac:spMk id="2" creationId="{AC44D31E-C6F6-459F-B19D-5620CB2580AB}"/>
          </ac:spMkLst>
        </pc:spChg>
        <pc:spChg chg="mod">
          <ac:chgData name="Schmitz,Bernhard (HR VocaTrain) BIP-DE-I" userId="5d48da5c-d2e7-4b1b-b362-4cfc2efbaba1" providerId="ADAL" clId="{2B2D4DCE-78C6-4B8A-9746-55EBC75E8B8A}" dt="2022-08-04T12:21:29.538" v="66" actId="27636"/>
          <ac:spMkLst>
            <pc:docMk/>
            <pc:sldMk cId="4268126665" sldId="270"/>
            <ac:spMk id="4" creationId="{00000000-0000-0000-0000-000000000000}"/>
          </ac:spMkLst>
        </pc:spChg>
        <pc:spChg chg="add del">
          <ac:chgData name="Schmitz,Bernhard (HR VocaTrain) BIP-DE-I" userId="5d48da5c-d2e7-4b1b-b362-4cfc2efbaba1" providerId="ADAL" clId="{2B2D4DCE-78C6-4B8A-9746-55EBC75E8B8A}" dt="2022-08-04T13:23:53.780" v="134" actId="478"/>
          <ac:spMkLst>
            <pc:docMk/>
            <pc:sldMk cId="4268126665" sldId="270"/>
            <ac:spMk id="11" creationId="{857A4BDB-B594-4503-B353-19B68DAB6C7B}"/>
          </ac:spMkLst>
        </pc:spChg>
        <pc:graphicFrameChg chg="add del mod">
          <ac:chgData name="Schmitz,Bernhard (HR VocaTrain) BIP-DE-I" userId="5d48da5c-d2e7-4b1b-b362-4cfc2efbaba1" providerId="ADAL" clId="{2B2D4DCE-78C6-4B8A-9746-55EBC75E8B8A}" dt="2022-08-04T13:04:58.775" v="98" actId="478"/>
          <ac:graphicFrameMkLst>
            <pc:docMk/>
            <pc:sldMk cId="4268126665" sldId="270"/>
            <ac:graphicFrameMk id="3" creationId="{60DE269A-37C0-4038-B0AE-B295916EABBE}"/>
          </ac:graphicFrameMkLst>
        </pc:graphicFrameChg>
        <pc:graphicFrameChg chg="add del mod">
          <ac:chgData name="Schmitz,Bernhard (HR VocaTrain) BIP-DE-I" userId="5d48da5c-d2e7-4b1b-b362-4cfc2efbaba1" providerId="ADAL" clId="{2B2D4DCE-78C6-4B8A-9746-55EBC75E8B8A}" dt="2022-08-04T13:19:10.773" v="115" actId="478"/>
          <ac:graphicFrameMkLst>
            <pc:docMk/>
            <pc:sldMk cId="4268126665" sldId="270"/>
            <ac:graphicFrameMk id="8" creationId="{ADF0FBB9-87D5-4CD0-ABC6-F33ACFA90DDE}"/>
          </ac:graphicFrameMkLst>
        </pc:graphicFrameChg>
        <pc:graphicFrameChg chg="add mod">
          <ac:chgData name="Schmitz,Bernhard (HR VocaTrain) BIP-DE-I" userId="5d48da5c-d2e7-4b1b-b362-4cfc2efbaba1" providerId="ADAL" clId="{2B2D4DCE-78C6-4B8A-9746-55EBC75E8B8A}" dt="2022-08-04T14:45:37.400" v="202"/>
          <ac:graphicFrameMkLst>
            <pc:docMk/>
            <pc:sldMk cId="4268126665" sldId="270"/>
            <ac:graphicFrameMk id="9" creationId="{4F5DC877-0251-4906-BE10-F4C055FE868B}"/>
          </ac:graphicFrameMkLst>
        </pc:graphicFrameChg>
        <pc:graphicFrameChg chg="add del mod">
          <ac:chgData name="Schmitz,Bernhard (HR VocaTrain) BIP-DE-I" userId="5d48da5c-d2e7-4b1b-b362-4cfc2efbaba1" providerId="ADAL" clId="{2B2D4DCE-78C6-4B8A-9746-55EBC75E8B8A}" dt="2022-08-04T13:23:30.432" v="130"/>
          <ac:graphicFrameMkLst>
            <pc:docMk/>
            <pc:sldMk cId="4268126665" sldId="270"/>
            <ac:graphicFrameMk id="10" creationId="{FFD52526-1664-43C8-BFD0-B185442C3596}"/>
          </ac:graphicFrameMkLst>
        </pc:graphicFrameChg>
        <pc:picChg chg="add del mod">
          <ac:chgData name="Schmitz,Bernhard (HR VocaTrain) BIP-DE-I" userId="5d48da5c-d2e7-4b1b-b362-4cfc2efbaba1" providerId="ADAL" clId="{2B2D4DCE-78C6-4B8A-9746-55EBC75E8B8A}" dt="2022-08-04T14:41:35.079" v="157" actId="21"/>
          <ac:picMkLst>
            <pc:docMk/>
            <pc:sldMk cId="4268126665" sldId="270"/>
            <ac:picMk id="12" creationId="{6D32DC13-C741-470D-A043-664F4F6F8038}"/>
          </ac:picMkLst>
        </pc:picChg>
      </pc:sldChg>
      <pc:sldChg chg="addSp delSp modSp add del mod">
        <pc:chgData name="Schmitz,Bernhard (HR VocaTrain) BIP-DE-I" userId="5d48da5c-d2e7-4b1b-b362-4cfc2efbaba1" providerId="ADAL" clId="{2B2D4DCE-78C6-4B8A-9746-55EBC75E8B8A}" dt="2022-08-04T13:28:09.270" v="144" actId="14100"/>
        <pc:sldMkLst>
          <pc:docMk/>
          <pc:sldMk cId="4241409249" sldId="271"/>
        </pc:sldMkLst>
        <pc:spChg chg="mod">
          <ac:chgData name="Schmitz,Bernhard (HR VocaTrain) BIP-DE-I" userId="5d48da5c-d2e7-4b1b-b362-4cfc2efbaba1" providerId="ADAL" clId="{2B2D4DCE-78C6-4B8A-9746-55EBC75E8B8A}" dt="2022-08-04T12:21:29.565" v="67" actId="27636"/>
          <ac:spMkLst>
            <pc:docMk/>
            <pc:sldMk cId="4241409249" sldId="271"/>
            <ac:spMk id="4" creationId="{00000000-0000-0000-0000-000000000000}"/>
          </ac:spMkLst>
        </pc:spChg>
        <pc:graphicFrameChg chg="add mod">
          <ac:chgData name="Schmitz,Bernhard (HR VocaTrain) BIP-DE-I" userId="5d48da5c-d2e7-4b1b-b362-4cfc2efbaba1" providerId="ADAL" clId="{2B2D4DCE-78C6-4B8A-9746-55EBC75E8B8A}" dt="2022-08-04T13:27:47.672" v="141"/>
          <ac:graphicFrameMkLst>
            <pc:docMk/>
            <pc:sldMk cId="4241409249" sldId="271"/>
            <ac:graphicFrameMk id="2" creationId="{A2788CDC-7DE8-474E-A5BA-62D36928B895}"/>
          </ac:graphicFrameMkLst>
        </pc:graphicFrameChg>
        <pc:graphicFrameChg chg="add del mod">
          <ac:chgData name="Schmitz,Bernhard (HR VocaTrain) BIP-DE-I" userId="5d48da5c-d2e7-4b1b-b362-4cfc2efbaba1" providerId="ADAL" clId="{2B2D4DCE-78C6-4B8A-9746-55EBC75E8B8A}" dt="2022-08-04T13:23:36.480" v="132" actId="478"/>
          <ac:graphicFrameMkLst>
            <pc:docMk/>
            <pc:sldMk cId="4241409249" sldId="271"/>
            <ac:graphicFrameMk id="3" creationId="{6F436D5B-F9F3-454F-9BA2-AB99DD5AA938}"/>
          </ac:graphicFrameMkLst>
        </pc:graphicFrameChg>
        <pc:graphicFrameChg chg="add mod">
          <ac:chgData name="Schmitz,Bernhard (HR VocaTrain) BIP-DE-I" userId="5d48da5c-d2e7-4b1b-b362-4cfc2efbaba1" providerId="ADAL" clId="{2B2D4DCE-78C6-4B8A-9746-55EBC75E8B8A}" dt="2022-08-04T13:28:09.270" v="144" actId="14100"/>
          <ac:graphicFrameMkLst>
            <pc:docMk/>
            <pc:sldMk cId="4241409249" sldId="271"/>
            <ac:graphicFrameMk id="5" creationId="{F590CF0D-A2F7-4470-AEFB-1F7B3CC5005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BCE84-F83F-4D40-9F24-542D002FED94}" type="datetimeFigureOut">
              <a:rPr lang="de-DE" smtClean="0"/>
              <a:t>04.08.2022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E7019-9910-431A-9800-12CE13A11B00}" type="slidenum">
              <a:rPr lang="de-DE" smtClean="0"/>
              <a:t>‹Nr.›</a:t>
            </a:fld>
            <a:endParaRPr lang="de-DE"/>
          </a:p>
        </p:txBody>
      </p:sp>
    </p:spTree>
    <p:extLst>
      <p:ext uri="{BB962C8B-B14F-4D97-AF65-F5344CB8AC3E}">
        <p14:creationId xmlns:p14="http://schemas.microsoft.com/office/powerpoint/2010/main" val="319265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Ergänzung Stempel Mathe verstehen / Zutrauen / Rollen</a:t>
            </a:r>
          </a:p>
        </p:txBody>
      </p:sp>
      <p:sp>
        <p:nvSpPr>
          <p:cNvPr id="4" name="Foliennummernplatzhalter 3"/>
          <p:cNvSpPr>
            <a:spLocks noGrp="1"/>
          </p:cNvSpPr>
          <p:nvPr>
            <p:ph type="sldNum" sz="quarter" idx="5"/>
          </p:nvPr>
        </p:nvSpPr>
        <p:spPr/>
        <p:txBody>
          <a:bodyPr/>
          <a:lstStyle/>
          <a:p>
            <a:fld id="{249E7019-9910-431A-9800-12CE13A11B00}" type="slidenum">
              <a:rPr lang="de-DE" smtClean="0"/>
              <a:t>3</a:t>
            </a:fld>
            <a:endParaRPr lang="de-DE"/>
          </a:p>
        </p:txBody>
      </p:sp>
    </p:spTree>
    <p:extLst>
      <p:ext uri="{BB962C8B-B14F-4D97-AF65-F5344CB8AC3E}">
        <p14:creationId xmlns:p14="http://schemas.microsoft.com/office/powerpoint/2010/main" val="258370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8/4/2022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haufe.de/personal/hr-management/mitarbeitergespraeche-vorbereitung-checklisten-leitfaden/checkliste-zur-vorbereitung-eines-mitarbeitergespraechs_80_387944.html" TargetMode="Externa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udyflix.de/biologie/4-ohren-modell-269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tudyflix.de/biologie/transaktionsanalyse-269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Untertitel 2">
            <a:extLst>
              <a:ext uri="{FF2B5EF4-FFF2-40B4-BE49-F238E27FC236}">
                <a16:creationId xmlns:a16="http://schemas.microsoft.com/office/drawing/2014/main" id="{DACE4777-3D3A-753F-FE23-9EE91D0E1C51}"/>
              </a:ext>
            </a:extLst>
          </p:cNvPr>
          <p:cNvSpPr>
            <a:spLocks noGrp="1"/>
          </p:cNvSpPr>
          <p:nvPr>
            <p:ph type="subTitle" idx="1"/>
          </p:nvPr>
        </p:nvSpPr>
        <p:spPr>
          <a:xfrm>
            <a:off x="1507067" y="4050833"/>
            <a:ext cx="7766936" cy="1096899"/>
          </a:xfrm>
        </p:spPr>
        <p:txBody>
          <a:bodyPr>
            <a:normAutofit/>
          </a:bodyPr>
          <a:lstStyle/>
          <a:p>
            <a:pPr>
              <a:lnSpc>
                <a:spcPct val="90000"/>
              </a:lnSpc>
            </a:pPr>
            <a:endParaRPr lang="de-DE" dirty="0"/>
          </a:p>
          <a:p>
            <a:pPr>
              <a:lnSpc>
                <a:spcPct val="90000"/>
              </a:lnSpc>
            </a:pPr>
            <a:endParaRPr lang="de-DE" dirty="0"/>
          </a:p>
          <a:p>
            <a:pPr>
              <a:lnSpc>
                <a:spcPct val="90000"/>
              </a:lnSpc>
            </a:pPr>
            <a:r>
              <a:rPr lang="de-DE" dirty="0"/>
              <a:t>Modul 1 LM 4 Gruppe A</a:t>
            </a:r>
          </a:p>
        </p:txBody>
      </p:sp>
      <p:sp>
        <p:nvSpPr>
          <p:cNvPr id="2" name="Titel 1">
            <a:extLst>
              <a:ext uri="{FF2B5EF4-FFF2-40B4-BE49-F238E27FC236}">
                <a16:creationId xmlns:a16="http://schemas.microsoft.com/office/drawing/2014/main" id="{14262BE3-DC22-CFF5-322A-F3B7FBB782B2}"/>
              </a:ext>
            </a:extLst>
          </p:cNvPr>
          <p:cNvSpPr>
            <a:spLocks noGrp="1"/>
          </p:cNvSpPr>
          <p:nvPr>
            <p:ph type="ctrTitle"/>
          </p:nvPr>
        </p:nvSpPr>
        <p:spPr>
          <a:xfrm>
            <a:off x="1507067" y="1397000"/>
            <a:ext cx="7766936" cy="2653836"/>
          </a:xfrm>
        </p:spPr>
        <p:txBody>
          <a:bodyPr>
            <a:normAutofit/>
          </a:bodyPr>
          <a:lstStyle/>
          <a:p>
            <a:pPr algn="l">
              <a:lnSpc>
                <a:spcPct val="90000"/>
              </a:lnSpc>
            </a:pPr>
            <a:r>
              <a:rPr lang="de-DE" sz="3400" b="0" i="0" dirty="0">
                <a:effectLst/>
                <a:latin typeface="Open Sans" panose="020B0606030504020204" pitchFamily="34" charset="0"/>
                <a:ea typeface="Open Sans" panose="020B0606030504020204" pitchFamily="34" charset="0"/>
                <a:cs typeface="Open Sans" panose="020B0606030504020204" pitchFamily="34" charset="0"/>
              </a:rPr>
              <a:t>Das eigene Kommunikationsverhalten optimieren</a:t>
            </a:r>
            <a:br>
              <a:rPr lang="de-DE" sz="3400" b="0" i="0" dirty="0">
                <a:effectLst/>
                <a:latin typeface="Open Sans" panose="020B0606030504020204" pitchFamily="34" charset="0"/>
                <a:ea typeface="Open Sans" panose="020B0606030504020204" pitchFamily="34" charset="0"/>
                <a:cs typeface="Open Sans" panose="020B0606030504020204" pitchFamily="34" charset="0"/>
              </a:rPr>
            </a:br>
            <a:r>
              <a:rPr lang="de-DE" sz="3400" dirty="0">
                <a:effectLst/>
                <a:latin typeface="Open Sans" panose="020B0606030504020204" pitchFamily="34" charset="0"/>
                <a:ea typeface="Open Sans" panose="020B0606030504020204" pitchFamily="34" charset="0"/>
                <a:cs typeface="Open Sans" panose="020B0606030504020204" pitchFamily="34" charset="0"/>
              </a:rPr>
              <a:t>Planung und Durchführung eines Beurteilungsgesprächs </a:t>
            </a:r>
            <a:endParaRPr lang="de-DE" sz="3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58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3904E-C9A9-AA67-FF04-5D2D7022D57D}"/>
              </a:ext>
            </a:extLst>
          </p:cNvPr>
          <p:cNvSpPr>
            <a:spLocks noGrp="1"/>
          </p:cNvSpPr>
          <p:nvPr>
            <p:ph type="title"/>
          </p:nvPr>
        </p:nvSpPr>
        <p:spPr/>
        <p:txBody>
          <a:bodyPr>
            <a:normAutofit/>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D</a:t>
            </a:r>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as eigene Kommunikationsverhalten optimieren-Beurteilungsgespräche</a:t>
            </a:r>
            <a:endParaRPr lang="de-DE" sz="2800" dirty="0"/>
          </a:p>
        </p:txBody>
      </p:sp>
      <p:sp>
        <p:nvSpPr>
          <p:cNvPr id="3" name="Inhaltsplatzhalter 2">
            <a:extLst>
              <a:ext uri="{FF2B5EF4-FFF2-40B4-BE49-F238E27FC236}">
                <a16:creationId xmlns:a16="http://schemas.microsoft.com/office/drawing/2014/main" id="{AA9F7781-A571-62C7-6CFA-29CC8ECB6585}"/>
              </a:ext>
            </a:extLst>
          </p:cNvPr>
          <p:cNvSpPr>
            <a:spLocks noGrp="1"/>
          </p:cNvSpPr>
          <p:nvPr>
            <p:ph idx="1"/>
          </p:nvPr>
        </p:nvSpPr>
        <p:spPr/>
        <p:txBody>
          <a:bodyPr/>
          <a:lstStyle/>
          <a:p>
            <a:r>
              <a:rPr lang="de-DE" dirty="0"/>
              <a:t>Sprechen- Sprache muss verständlich sein, kurz, prägnant, einfach, gegliedert</a:t>
            </a:r>
          </a:p>
          <a:p>
            <a:r>
              <a:rPr lang="de-DE" dirty="0"/>
              <a:t>Zuhören und Aktives Zuhören- zugewandte Körperhaltung, Blickkontakt, auf nonverbale Signale achten, Kopfnicken, zustimmende Laute, Fragen einsetzen, zusammenfassen</a:t>
            </a:r>
          </a:p>
          <a:p>
            <a:r>
              <a:rPr lang="de-DE" dirty="0"/>
              <a:t>Feedback geben- loben und kritisieren, wertschätzen, Verantwortung übernehmen</a:t>
            </a:r>
          </a:p>
          <a:p>
            <a:r>
              <a:rPr lang="de-DE" dirty="0"/>
              <a:t>Feedbackregeln beachten- konkretes Verhalten benennen, zwingend situationsbezogen reagieren, Aussagen zu Reaktionen machen, konkreten Wunsch/ Bitte äußern, Raum für Antworten lassen</a:t>
            </a:r>
          </a:p>
          <a:p>
            <a:endParaRPr lang="de-DE" dirty="0"/>
          </a:p>
        </p:txBody>
      </p:sp>
    </p:spTree>
    <p:extLst>
      <p:ext uri="{BB962C8B-B14F-4D97-AF65-F5344CB8AC3E}">
        <p14:creationId xmlns:p14="http://schemas.microsoft.com/office/powerpoint/2010/main" val="388204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t">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Planung und Durchführung eines Beurteilungsgesprächs- </a:t>
            </a:r>
            <a:b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br>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4 Phasen </a:t>
            </a:r>
          </a:p>
        </p:txBody>
      </p:sp>
      <p:sp>
        <p:nvSpPr>
          <p:cNvPr id="3" name="Inhaltsplatzhalter 2"/>
          <p:cNvSpPr>
            <a:spLocks noGrp="1"/>
          </p:cNvSpPr>
          <p:nvPr>
            <p:ph idx="1"/>
          </p:nvPr>
        </p:nvSpPr>
        <p:spPr/>
        <p:txBody>
          <a:bodyPr/>
          <a:lstStyle/>
          <a:p>
            <a:r>
              <a:rPr lang="de-DE" dirty="0"/>
              <a:t>1. Phase: Gespräch sorgfältig vorbereiten</a:t>
            </a:r>
          </a:p>
          <a:p>
            <a:pPr lvl="1"/>
            <a:r>
              <a:rPr lang="de-DE" dirty="0"/>
              <a:t>Auf vorhandene Gesprächsprotokolle zurückgreifen</a:t>
            </a:r>
          </a:p>
          <a:p>
            <a:pPr lvl="1"/>
            <a:r>
              <a:rPr lang="de-DE" dirty="0"/>
              <a:t>Wesentliche Gesprächspunkte und gemeinsame Verabredungen ausweisen</a:t>
            </a:r>
          </a:p>
          <a:p>
            <a:r>
              <a:rPr lang="de-DE" dirty="0"/>
              <a:t>2. Phase: Gespräch einfühlsam durchführen</a:t>
            </a:r>
          </a:p>
          <a:p>
            <a:r>
              <a:rPr lang="de-DE" dirty="0"/>
              <a:t>3. Phase: Ergebnis des Gesprächs konkret feststellen</a:t>
            </a:r>
          </a:p>
          <a:p>
            <a:r>
              <a:rPr lang="de-DE" dirty="0"/>
              <a:t>4. Phase: Gespräch systematisch nachbearbeiten</a:t>
            </a:r>
          </a:p>
          <a:p>
            <a:pPr lvl="1"/>
            <a:r>
              <a:rPr lang="de-DE" dirty="0"/>
              <a:t>Mithilfe eines Dokumentationsbogens</a:t>
            </a:r>
          </a:p>
          <a:p>
            <a:pPr lvl="1"/>
            <a:r>
              <a:rPr lang="de-DE" dirty="0"/>
              <a:t>Gilt als Dokumentation gelungener und misslungener Aktivitäten</a:t>
            </a:r>
          </a:p>
        </p:txBody>
      </p:sp>
    </p:spTree>
    <p:extLst>
      <p:ext uri="{BB962C8B-B14F-4D97-AF65-F5344CB8AC3E}">
        <p14:creationId xmlns:p14="http://schemas.microsoft.com/office/powerpoint/2010/main" val="41653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a:t>Klären, ob die Beratung gewünscht ist</a:t>
            </a:r>
          </a:p>
          <a:p>
            <a:r>
              <a:rPr lang="de-DE" dirty="0"/>
              <a:t>Lernende soll das Problem beschreiben</a:t>
            </a:r>
          </a:p>
          <a:p>
            <a:r>
              <a:rPr lang="de-DE" dirty="0"/>
              <a:t>Seine Stärken und Schwächen klären und konkretisieren</a:t>
            </a:r>
          </a:p>
          <a:p>
            <a:r>
              <a:rPr lang="de-DE" dirty="0"/>
              <a:t>Thematische Fragen klären</a:t>
            </a:r>
          </a:p>
          <a:p>
            <a:r>
              <a:rPr lang="de-DE" dirty="0"/>
              <a:t>Sachverhalt hinterfragen</a:t>
            </a:r>
          </a:p>
          <a:p>
            <a:r>
              <a:rPr lang="de-DE" dirty="0"/>
              <a:t>Neue Perspektiven entwickeln</a:t>
            </a:r>
          </a:p>
          <a:p>
            <a:r>
              <a:rPr lang="de-DE" dirty="0"/>
              <a:t>Neue Lernschritte vereinbaren und diese ausprobieren</a:t>
            </a:r>
          </a:p>
        </p:txBody>
      </p:sp>
      <p:sp>
        <p:nvSpPr>
          <p:cNvPr id="4" name="Titel 1"/>
          <p:cNvSpPr>
            <a:spLocks noGrp="1"/>
          </p:cNvSpPr>
          <p:nvPr>
            <p:ph type="title"/>
          </p:nvPr>
        </p:nvSpPr>
        <p:spPr/>
        <p:txBody>
          <a:bodyPr vert="horz" lIns="91440" tIns="45720" rIns="91440" bIns="45720" rtlCol="0" anchor="t">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Planung und Durchführung eines Beurteilungsgesprächs- </a:t>
            </a:r>
            <a:b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br>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Ablauf (am Beispiel einer Lernberatung)</a:t>
            </a:r>
          </a:p>
        </p:txBody>
      </p:sp>
      <p:pic>
        <p:nvPicPr>
          <p:cNvPr id="5" name="Grafik 4">
            <a:extLst>
              <a:ext uri="{FF2B5EF4-FFF2-40B4-BE49-F238E27FC236}">
                <a16:creationId xmlns:a16="http://schemas.microsoft.com/office/drawing/2014/main" id="{46F7E176-E6F8-4E10-824B-D2CE268B5997}"/>
              </a:ext>
            </a:extLst>
          </p:cNvPr>
          <p:cNvPicPr>
            <a:picLocks noChangeAspect="1"/>
          </p:cNvPicPr>
          <p:nvPr/>
        </p:nvPicPr>
        <p:blipFill>
          <a:blip r:embed="rId2"/>
          <a:stretch>
            <a:fillRect/>
          </a:stretch>
        </p:blipFill>
        <p:spPr>
          <a:xfrm>
            <a:off x="6940376" y="1531684"/>
            <a:ext cx="5211987" cy="4269350"/>
          </a:xfrm>
          <a:prstGeom prst="rect">
            <a:avLst/>
          </a:prstGeom>
        </p:spPr>
      </p:pic>
    </p:spTree>
    <p:extLst>
      <p:ext uri="{BB962C8B-B14F-4D97-AF65-F5344CB8AC3E}">
        <p14:creationId xmlns:p14="http://schemas.microsoft.com/office/powerpoint/2010/main" val="133401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a:t>Ziele des Lernenden im Blick halten (Was ist ihm wichtig?)</a:t>
            </a:r>
          </a:p>
          <a:p>
            <a:r>
              <a:rPr lang="de-DE" dirty="0"/>
              <a:t>Überforderung vermeiden</a:t>
            </a:r>
          </a:p>
          <a:p>
            <a:r>
              <a:rPr lang="de-DE" dirty="0"/>
              <a:t>Die vereinbarte Lösung soll der Lernende als eigene Leistung anerkennen</a:t>
            </a:r>
          </a:p>
          <a:p>
            <a:r>
              <a:rPr lang="de-DE" dirty="0"/>
              <a:t>Es sollen auch kleine Lernfortschritte sichtbar gemacht werden</a:t>
            </a:r>
          </a:p>
        </p:txBody>
      </p:sp>
      <p:sp>
        <p:nvSpPr>
          <p:cNvPr id="4" name="Titel 1"/>
          <p:cNvSpPr>
            <a:spLocks noGrp="1"/>
          </p:cNvSpPr>
          <p:nvPr>
            <p:ph type="title"/>
          </p:nvPr>
        </p:nvSpPr>
        <p:spPr/>
        <p:txBody>
          <a:bodyPr vert="horz" lIns="91440" tIns="45720" rIns="91440" bIns="45720" rtlCol="0" anchor="t">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Planung und Durchführung eines Beurteilungsgesprächs- </a:t>
            </a:r>
            <a:b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br>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Wichtige Grundsätze</a:t>
            </a:r>
          </a:p>
        </p:txBody>
      </p:sp>
    </p:spTree>
    <p:extLst>
      <p:ext uri="{BB962C8B-B14F-4D97-AF65-F5344CB8AC3E}">
        <p14:creationId xmlns:p14="http://schemas.microsoft.com/office/powerpoint/2010/main" val="304869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vert="horz" lIns="91440" tIns="45720" rIns="91440" bIns="45720" rtlCol="0" anchor="t">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Planung und Durchführung eines Beurteilungsgesprächs- </a:t>
            </a:r>
            <a:b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br>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Checkliste</a:t>
            </a:r>
          </a:p>
        </p:txBody>
      </p:sp>
      <p:sp>
        <p:nvSpPr>
          <p:cNvPr id="2" name="Textfeld 1">
            <a:extLst>
              <a:ext uri="{FF2B5EF4-FFF2-40B4-BE49-F238E27FC236}">
                <a16:creationId xmlns:a16="http://schemas.microsoft.com/office/drawing/2014/main" id="{AC44D31E-C6F6-459F-B19D-5620CB2580AB}"/>
              </a:ext>
            </a:extLst>
          </p:cNvPr>
          <p:cNvSpPr txBox="1"/>
          <p:nvPr/>
        </p:nvSpPr>
        <p:spPr>
          <a:xfrm>
            <a:off x="439954" y="6211669"/>
            <a:ext cx="10837646" cy="646331"/>
          </a:xfrm>
          <a:prstGeom prst="rect">
            <a:avLst/>
          </a:prstGeom>
          <a:noFill/>
        </p:spPr>
        <p:txBody>
          <a:bodyPr wrap="square" rtlCol="0">
            <a:spAutoFit/>
          </a:bodyPr>
          <a:lstStyle/>
          <a:p>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https://www.haufe.de/personal/hr-management/mitarbeitergespraeche-vorbereitung-checklisten-leitfaden/checkliste-zur-vorbereitung-eines-mitarbeitergespraechs_80_387944.html</a:t>
            </a:r>
            <a:endParaRPr lang="de-DE" dirty="0"/>
          </a:p>
        </p:txBody>
      </p:sp>
      <p:graphicFrame>
        <p:nvGraphicFramePr>
          <p:cNvPr id="9" name="Objekt 8">
            <a:extLst>
              <a:ext uri="{FF2B5EF4-FFF2-40B4-BE49-F238E27FC236}">
                <a16:creationId xmlns:a16="http://schemas.microsoft.com/office/drawing/2014/main" id="{4F5DC877-0251-4906-BE10-F4C055FE868B}"/>
              </a:ext>
            </a:extLst>
          </p:cNvPr>
          <p:cNvGraphicFramePr>
            <a:graphicFrameLocks noChangeAspect="1"/>
          </p:cNvGraphicFramePr>
          <p:nvPr>
            <p:extLst>
              <p:ext uri="{D42A27DB-BD31-4B8C-83A1-F6EECF244321}">
                <p14:modId xmlns:p14="http://schemas.microsoft.com/office/powerpoint/2010/main" val="1690953827"/>
              </p:ext>
            </p:extLst>
          </p:nvPr>
        </p:nvGraphicFramePr>
        <p:xfrm>
          <a:off x="195942" y="1968045"/>
          <a:ext cx="2690520" cy="2270126"/>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bat.Document.2017">
                  <p:embed/>
                </p:oleObj>
              </mc:Choice>
              <mc:Fallback>
                <p:oleObj name="Acrobat Document" showAsIcon="1" r:id="rId3" imgW="914400" imgH="771480" progId="Acrobat.Document.2017">
                  <p:embed/>
                  <p:pic>
                    <p:nvPicPr>
                      <p:cNvPr id="9" name="Objekt 8">
                        <a:extLst>
                          <a:ext uri="{FF2B5EF4-FFF2-40B4-BE49-F238E27FC236}">
                            <a16:creationId xmlns:a16="http://schemas.microsoft.com/office/drawing/2014/main" id="{4F5DC877-0251-4906-BE10-F4C055FE868B}"/>
                          </a:ext>
                        </a:extLst>
                      </p:cNvPr>
                      <p:cNvPicPr/>
                      <p:nvPr/>
                    </p:nvPicPr>
                    <p:blipFill>
                      <a:blip r:embed="rId4"/>
                      <a:stretch>
                        <a:fillRect/>
                      </a:stretch>
                    </p:blipFill>
                    <p:spPr>
                      <a:xfrm>
                        <a:off x="195942" y="1968045"/>
                        <a:ext cx="2690520" cy="2270126"/>
                      </a:xfrm>
                      <a:prstGeom prst="rect">
                        <a:avLst/>
                      </a:prstGeom>
                    </p:spPr>
                  </p:pic>
                </p:oleObj>
              </mc:Fallback>
            </mc:AlternateContent>
          </a:graphicData>
        </a:graphic>
      </p:graphicFrame>
    </p:spTree>
    <p:extLst>
      <p:ext uri="{BB962C8B-B14F-4D97-AF65-F5344CB8AC3E}">
        <p14:creationId xmlns:p14="http://schemas.microsoft.com/office/powerpoint/2010/main" val="426812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vert="horz" lIns="91440" tIns="45720" rIns="91440" bIns="45720" rtlCol="0" anchor="t">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Planung und Durchführung eines Beurteilungsgesprächs- </a:t>
            </a:r>
            <a:b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br>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Pro und Contra der gezeigten Beurteilungsbögen</a:t>
            </a:r>
          </a:p>
        </p:txBody>
      </p:sp>
      <p:graphicFrame>
        <p:nvGraphicFramePr>
          <p:cNvPr id="2" name="Objekt 1">
            <a:extLst>
              <a:ext uri="{FF2B5EF4-FFF2-40B4-BE49-F238E27FC236}">
                <a16:creationId xmlns:a16="http://schemas.microsoft.com/office/drawing/2014/main" id="{A2788CDC-7DE8-474E-A5BA-62D36928B895}"/>
              </a:ext>
            </a:extLst>
          </p:cNvPr>
          <p:cNvGraphicFramePr>
            <a:graphicFrameLocks noChangeAspect="1"/>
          </p:cNvGraphicFramePr>
          <p:nvPr>
            <p:extLst>
              <p:ext uri="{D42A27DB-BD31-4B8C-83A1-F6EECF244321}">
                <p14:modId xmlns:p14="http://schemas.microsoft.com/office/powerpoint/2010/main" val="1470390188"/>
              </p:ext>
            </p:extLst>
          </p:nvPr>
        </p:nvGraphicFramePr>
        <p:xfrm>
          <a:off x="1357085" y="3043237"/>
          <a:ext cx="2233320" cy="1884364"/>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2017">
                  <p:embed/>
                </p:oleObj>
              </mc:Choice>
              <mc:Fallback>
                <p:oleObj name="Acrobat Document" showAsIcon="1" r:id="rId2" imgW="914400" imgH="771480" progId="Acrobat.Document.2017">
                  <p:embed/>
                  <p:pic>
                    <p:nvPicPr>
                      <p:cNvPr id="2" name="Objekt 1">
                        <a:extLst>
                          <a:ext uri="{FF2B5EF4-FFF2-40B4-BE49-F238E27FC236}">
                            <a16:creationId xmlns:a16="http://schemas.microsoft.com/office/drawing/2014/main" id="{A2788CDC-7DE8-474E-A5BA-62D36928B895}"/>
                          </a:ext>
                        </a:extLst>
                      </p:cNvPr>
                      <p:cNvPicPr/>
                      <p:nvPr/>
                    </p:nvPicPr>
                    <p:blipFill>
                      <a:blip r:embed="rId3"/>
                      <a:stretch>
                        <a:fillRect/>
                      </a:stretch>
                    </p:blipFill>
                    <p:spPr>
                      <a:xfrm>
                        <a:off x="1357085" y="3043237"/>
                        <a:ext cx="2233320" cy="1884364"/>
                      </a:xfrm>
                      <a:prstGeom prst="rect">
                        <a:avLst/>
                      </a:prstGeom>
                    </p:spPr>
                  </p:pic>
                </p:oleObj>
              </mc:Fallback>
            </mc:AlternateContent>
          </a:graphicData>
        </a:graphic>
      </p:graphicFrame>
      <p:graphicFrame>
        <p:nvGraphicFramePr>
          <p:cNvPr id="5" name="Objekt 4">
            <a:extLst>
              <a:ext uri="{FF2B5EF4-FFF2-40B4-BE49-F238E27FC236}">
                <a16:creationId xmlns:a16="http://schemas.microsoft.com/office/drawing/2014/main" id="{F590CF0D-A2F7-4470-AEFB-1F7B3CC50053}"/>
              </a:ext>
            </a:extLst>
          </p:cNvPr>
          <p:cNvGraphicFramePr>
            <a:graphicFrameLocks noChangeAspect="1"/>
          </p:cNvGraphicFramePr>
          <p:nvPr>
            <p:extLst>
              <p:ext uri="{D42A27DB-BD31-4B8C-83A1-F6EECF244321}">
                <p14:modId xmlns:p14="http://schemas.microsoft.com/office/powerpoint/2010/main" val="1010306370"/>
              </p:ext>
            </p:extLst>
          </p:nvPr>
        </p:nvGraphicFramePr>
        <p:xfrm>
          <a:off x="4518468" y="3043237"/>
          <a:ext cx="1932282" cy="1630363"/>
        </p:xfrm>
        <a:graphic>
          <a:graphicData uri="http://schemas.openxmlformats.org/presentationml/2006/ole">
            <mc:AlternateContent xmlns:mc="http://schemas.openxmlformats.org/markup-compatibility/2006">
              <mc:Choice xmlns:v="urn:schemas-microsoft-com:vml" Requires="v">
                <p:oleObj name="Acrobat Document" showAsIcon="1" r:id="rId4" imgW="914400" imgH="771480" progId="Acrobat.Document.2017">
                  <p:embed/>
                </p:oleObj>
              </mc:Choice>
              <mc:Fallback>
                <p:oleObj name="Acrobat Document" showAsIcon="1" r:id="rId4" imgW="914400" imgH="771480" progId="Acrobat.Document.2017">
                  <p:embed/>
                  <p:pic>
                    <p:nvPicPr>
                      <p:cNvPr id="5" name="Objekt 4">
                        <a:extLst>
                          <a:ext uri="{FF2B5EF4-FFF2-40B4-BE49-F238E27FC236}">
                            <a16:creationId xmlns:a16="http://schemas.microsoft.com/office/drawing/2014/main" id="{F590CF0D-A2F7-4470-AEFB-1F7B3CC50053}"/>
                          </a:ext>
                        </a:extLst>
                      </p:cNvPr>
                      <p:cNvPicPr/>
                      <p:nvPr/>
                    </p:nvPicPr>
                    <p:blipFill>
                      <a:blip r:embed="rId5"/>
                      <a:stretch>
                        <a:fillRect/>
                      </a:stretch>
                    </p:blipFill>
                    <p:spPr>
                      <a:xfrm>
                        <a:off x="4518468" y="3043237"/>
                        <a:ext cx="1932282" cy="1630363"/>
                      </a:xfrm>
                      <a:prstGeom prst="rect">
                        <a:avLst/>
                      </a:prstGeom>
                    </p:spPr>
                  </p:pic>
                </p:oleObj>
              </mc:Fallback>
            </mc:AlternateContent>
          </a:graphicData>
        </a:graphic>
      </p:graphicFrame>
    </p:spTree>
    <p:extLst>
      <p:ext uri="{BB962C8B-B14F-4D97-AF65-F5344CB8AC3E}">
        <p14:creationId xmlns:p14="http://schemas.microsoft.com/office/powerpoint/2010/main" val="424140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00377-5D73-2890-018F-AA7EEA98FFB6}"/>
              </a:ext>
            </a:extLst>
          </p:cNvPr>
          <p:cNvSpPr>
            <a:spLocks noGrp="1"/>
          </p:cNvSpPr>
          <p:nvPr>
            <p:ph type="title"/>
          </p:nvPr>
        </p:nvSpPr>
        <p:spPr>
          <a:xfrm>
            <a:off x="677334" y="609600"/>
            <a:ext cx="8596668" cy="762000"/>
          </a:xfrm>
        </p:spPr>
        <p:txBody>
          <a:bodyPr>
            <a:normAutofit fontScale="90000"/>
          </a:bodyPr>
          <a:lstStyle/>
          <a:p>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Das eigene Kommunikationsverhalten optimieren-Definition</a:t>
            </a:r>
            <a:endParaRPr lang="de-DE" sz="2800" dirty="0"/>
          </a:p>
        </p:txBody>
      </p:sp>
      <p:sp>
        <p:nvSpPr>
          <p:cNvPr id="3" name="Inhaltsplatzhalter 2">
            <a:extLst>
              <a:ext uri="{FF2B5EF4-FFF2-40B4-BE49-F238E27FC236}">
                <a16:creationId xmlns:a16="http://schemas.microsoft.com/office/drawing/2014/main" id="{96483191-3C71-0BF6-77F0-6422BFD03156}"/>
              </a:ext>
            </a:extLst>
          </p:cNvPr>
          <p:cNvSpPr>
            <a:spLocks noGrp="1"/>
          </p:cNvSpPr>
          <p:nvPr>
            <p:ph idx="1"/>
          </p:nvPr>
        </p:nvSpPr>
        <p:spPr/>
        <p:txBody>
          <a:bodyPr>
            <a:normAutofit/>
          </a:bodyPr>
          <a:lstStyle/>
          <a:p>
            <a:r>
              <a:rPr lang="de-DE" sz="2800" dirty="0"/>
              <a:t>Definition: </a:t>
            </a:r>
          </a:p>
          <a:p>
            <a:pPr lvl="1">
              <a:buFont typeface="Wingdings" panose="05000000000000000000" pitchFamily="2" charset="2"/>
              <a:buChar char="§"/>
            </a:pPr>
            <a:r>
              <a:rPr lang="de-DE" sz="2000" dirty="0"/>
              <a:t>Kommunikation = </a:t>
            </a:r>
            <a:r>
              <a:rPr lang="de-DE" sz="2000" dirty="0" err="1"/>
              <a:t>communicare</a:t>
            </a:r>
            <a:r>
              <a:rPr lang="de-DE" sz="2000" dirty="0"/>
              <a:t> lat. teilen, mitteilen, teilhaben, gemeinsam machen</a:t>
            </a:r>
          </a:p>
          <a:p>
            <a:r>
              <a:rPr lang="de-DE" sz="2800" dirty="0"/>
              <a:t>Kommunikationswissenschaftler Paul Watzlawick:</a:t>
            </a:r>
          </a:p>
          <a:p>
            <a:pPr lvl="1">
              <a:buFont typeface="Wingdings" panose="05000000000000000000" pitchFamily="2" charset="2"/>
              <a:buChar char="§"/>
            </a:pPr>
            <a:r>
              <a:rPr lang="de-DE" sz="2000" dirty="0"/>
              <a:t>Man kann nicht, nicht kommunizieren</a:t>
            </a:r>
          </a:p>
          <a:p>
            <a:pPr lvl="1">
              <a:buFont typeface="Wingdings" panose="05000000000000000000" pitchFamily="2" charset="2"/>
              <a:buChar char="§"/>
            </a:pPr>
            <a:r>
              <a:rPr lang="de-DE" sz="2000" dirty="0"/>
              <a:t>Jede Kommunikation hat einen Inhalts- und einen Beziehungsaspekt</a:t>
            </a:r>
          </a:p>
        </p:txBody>
      </p:sp>
    </p:spTree>
    <p:extLst>
      <p:ext uri="{BB962C8B-B14F-4D97-AF65-F5344CB8AC3E}">
        <p14:creationId xmlns:p14="http://schemas.microsoft.com/office/powerpoint/2010/main" val="349004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544DC-4521-303C-E342-1DCF44B73C15}"/>
              </a:ext>
            </a:extLst>
          </p:cNvPr>
          <p:cNvSpPr>
            <a:spLocks noGrp="1"/>
          </p:cNvSpPr>
          <p:nvPr>
            <p:ph type="title"/>
          </p:nvPr>
        </p:nvSpPr>
        <p:spPr>
          <a:xfrm>
            <a:off x="677334" y="609600"/>
            <a:ext cx="8596668" cy="1123950"/>
          </a:xfrm>
        </p:spPr>
        <p:txBody>
          <a:bodyPr>
            <a:normAutofit/>
          </a:bodyPr>
          <a:lstStyle/>
          <a:p>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Das eigene Kommunikationsverhalten optimieren- Beispiel</a:t>
            </a:r>
            <a:endParaRPr lang="de-DE" sz="2800" dirty="0"/>
          </a:p>
        </p:txBody>
      </p:sp>
      <p:sp>
        <p:nvSpPr>
          <p:cNvPr id="3" name="Inhaltsplatzhalter 2">
            <a:extLst>
              <a:ext uri="{FF2B5EF4-FFF2-40B4-BE49-F238E27FC236}">
                <a16:creationId xmlns:a16="http://schemas.microsoft.com/office/drawing/2014/main" id="{104C601C-9593-5AE3-CFF7-21118FA9E136}"/>
              </a:ext>
            </a:extLst>
          </p:cNvPr>
          <p:cNvSpPr>
            <a:spLocks noGrp="1"/>
          </p:cNvSpPr>
          <p:nvPr>
            <p:ph idx="1"/>
          </p:nvPr>
        </p:nvSpPr>
        <p:spPr/>
        <p:txBody>
          <a:bodyPr/>
          <a:lstStyle/>
          <a:p>
            <a:pPr marL="0" indent="0">
              <a:buNone/>
            </a:pPr>
            <a:endParaRPr lang="de-DE" dirty="0"/>
          </a:p>
          <a:p>
            <a:r>
              <a:rPr lang="de-DE" dirty="0"/>
              <a:t>Ausbilder muss dem Azubi zutrauen Dinge zu tun, dann wird er sich anstrengend</a:t>
            </a:r>
          </a:p>
          <a:p>
            <a:r>
              <a:rPr lang="de-DE" dirty="0"/>
              <a:t>„</a:t>
            </a:r>
            <a:r>
              <a:rPr lang="de-DE" dirty="0" err="1"/>
              <a:t>My</a:t>
            </a:r>
            <a:r>
              <a:rPr lang="de-DE" dirty="0"/>
              <a:t> fair Lady“: Dr. Doolittle traut dem unbedarftem Blumenmädchen den Aufstieg zur großen Dame zu </a:t>
            </a:r>
          </a:p>
          <a:p>
            <a:r>
              <a:rPr lang="de-DE" dirty="0"/>
              <a:t>Sie wächst unter seiner kundigen Anleitung zur Zielfigur heran </a:t>
            </a:r>
          </a:p>
          <a:p>
            <a:r>
              <a:rPr lang="de-DE" dirty="0"/>
              <a:t>Tut der Ausbilder dies nicht, ist der Azubi demotiviert und nicht engagiert</a:t>
            </a:r>
          </a:p>
          <a:p>
            <a:endParaRPr lang="de-DE" dirty="0"/>
          </a:p>
          <a:p>
            <a:endParaRPr lang="de-DE" dirty="0"/>
          </a:p>
        </p:txBody>
      </p:sp>
    </p:spTree>
    <p:extLst>
      <p:ext uri="{BB962C8B-B14F-4D97-AF65-F5344CB8AC3E}">
        <p14:creationId xmlns:p14="http://schemas.microsoft.com/office/powerpoint/2010/main" val="265247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0DA47-8A4C-0A5E-BA05-CBB230247E19}"/>
              </a:ext>
            </a:extLst>
          </p:cNvPr>
          <p:cNvSpPr>
            <a:spLocks noGrp="1"/>
          </p:cNvSpPr>
          <p:nvPr>
            <p:ph type="title"/>
          </p:nvPr>
        </p:nvSpPr>
        <p:spPr>
          <a:xfrm>
            <a:off x="677334" y="609600"/>
            <a:ext cx="8596668" cy="853720"/>
          </a:xfrm>
        </p:spPr>
        <p:txBody>
          <a:bodyPr>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D</a:t>
            </a:r>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as eigene Kommunikationsverhalten optimieren-Grundsätze</a:t>
            </a:r>
            <a:endParaRPr lang="de-DE" sz="2800" dirty="0"/>
          </a:p>
        </p:txBody>
      </p:sp>
      <p:sp>
        <p:nvSpPr>
          <p:cNvPr id="3" name="Inhaltsplatzhalter 2">
            <a:extLst>
              <a:ext uri="{FF2B5EF4-FFF2-40B4-BE49-F238E27FC236}">
                <a16:creationId xmlns:a16="http://schemas.microsoft.com/office/drawing/2014/main" id="{C600BD0A-52C4-449A-4C68-F70EA68AEE8A}"/>
              </a:ext>
            </a:extLst>
          </p:cNvPr>
          <p:cNvSpPr>
            <a:spLocks noGrp="1"/>
          </p:cNvSpPr>
          <p:nvPr>
            <p:ph idx="1"/>
          </p:nvPr>
        </p:nvSpPr>
        <p:spPr>
          <a:xfrm>
            <a:off x="677334" y="1463320"/>
            <a:ext cx="8596668" cy="4994630"/>
          </a:xfrm>
        </p:spPr>
        <p:txBody>
          <a:bodyPr/>
          <a:lstStyle/>
          <a:p>
            <a:r>
              <a:rPr lang="de-DE" sz="2000" dirty="0"/>
              <a:t>Grundsätze der Kommunikation:</a:t>
            </a:r>
          </a:p>
          <a:p>
            <a:endParaRPr lang="de-DE" sz="2400" dirty="0"/>
          </a:p>
          <a:p>
            <a:endParaRPr lang="de-DE" sz="2400" dirty="0"/>
          </a:p>
          <a:p>
            <a:endParaRPr lang="de-DE" sz="2400" dirty="0"/>
          </a:p>
          <a:p>
            <a:endParaRPr lang="de-DE" sz="2400" dirty="0"/>
          </a:p>
          <a:p>
            <a:endParaRPr lang="de-DE" sz="2400" dirty="0"/>
          </a:p>
          <a:p>
            <a:endParaRPr lang="de-DE" sz="2400" dirty="0"/>
          </a:p>
          <a:p>
            <a:r>
              <a:rPr lang="de-DE" sz="2000" dirty="0"/>
              <a:t>Problem:</a:t>
            </a:r>
          </a:p>
          <a:p>
            <a:pPr lvl="1">
              <a:buFont typeface="Wingdings" panose="05000000000000000000" pitchFamily="2" charset="2"/>
              <a:buChar char="§"/>
            </a:pPr>
            <a:r>
              <a:rPr lang="de-DE" sz="1800" dirty="0"/>
              <a:t>Wird die Nachricht nicht sorgfältig codiert, kommt sie nur verstümmelt an und Empfänger kann sie nicht ordentlich decodieren/ verstehen</a:t>
            </a:r>
          </a:p>
          <a:p>
            <a:endParaRPr lang="de-DE" sz="2400" dirty="0"/>
          </a:p>
        </p:txBody>
      </p:sp>
      <p:pic>
        <p:nvPicPr>
          <p:cNvPr id="9" name="Grafik 8">
            <a:extLst>
              <a:ext uri="{FF2B5EF4-FFF2-40B4-BE49-F238E27FC236}">
                <a16:creationId xmlns:a16="http://schemas.microsoft.com/office/drawing/2014/main" id="{6962A9CE-FC19-85FB-67BD-FD52D7735012}"/>
              </a:ext>
            </a:extLst>
          </p:cNvPr>
          <p:cNvPicPr>
            <a:picLocks noChangeAspect="1"/>
          </p:cNvPicPr>
          <p:nvPr/>
        </p:nvPicPr>
        <p:blipFill>
          <a:blip r:embed="rId2"/>
          <a:stretch>
            <a:fillRect/>
          </a:stretch>
        </p:blipFill>
        <p:spPr>
          <a:xfrm>
            <a:off x="909563" y="1835892"/>
            <a:ext cx="9816495" cy="3084442"/>
          </a:xfrm>
          <a:prstGeom prst="rect">
            <a:avLst/>
          </a:prstGeom>
        </p:spPr>
      </p:pic>
    </p:spTree>
    <p:extLst>
      <p:ext uri="{BB962C8B-B14F-4D97-AF65-F5344CB8AC3E}">
        <p14:creationId xmlns:p14="http://schemas.microsoft.com/office/powerpoint/2010/main" val="91109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7F02D-41A0-7025-122F-CC5D1732EB47}"/>
              </a:ext>
            </a:extLst>
          </p:cNvPr>
          <p:cNvSpPr>
            <a:spLocks noGrp="1"/>
          </p:cNvSpPr>
          <p:nvPr>
            <p:ph type="title"/>
          </p:nvPr>
        </p:nvSpPr>
        <p:spPr>
          <a:xfrm>
            <a:off x="677334" y="609599"/>
            <a:ext cx="8596668" cy="923925"/>
          </a:xfrm>
        </p:spPr>
        <p:txBody>
          <a:bodyPr anchor="t">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Das eigene Kommunikationsverhalten optimieren-</a:t>
            </a:r>
            <a:b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br>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Vier-Ohren-Modell</a:t>
            </a:r>
          </a:p>
        </p:txBody>
      </p:sp>
      <p:sp>
        <p:nvSpPr>
          <p:cNvPr id="3" name="Inhaltsplatzhalter 2">
            <a:extLst>
              <a:ext uri="{FF2B5EF4-FFF2-40B4-BE49-F238E27FC236}">
                <a16:creationId xmlns:a16="http://schemas.microsoft.com/office/drawing/2014/main" id="{99B38A9C-7DB2-508B-4170-F4AC32FACA75}"/>
              </a:ext>
            </a:extLst>
          </p:cNvPr>
          <p:cNvSpPr>
            <a:spLocks noGrp="1"/>
          </p:cNvSpPr>
          <p:nvPr>
            <p:ph idx="1"/>
          </p:nvPr>
        </p:nvSpPr>
        <p:spPr>
          <a:xfrm>
            <a:off x="677334" y="2160589"/>
            <a:ext cx="3957349" cy="3749323"/>
          </a:xfrm>
        </p:spPr>
        <p:txBody>
          <a:bodyPr>
            <a:normAutofit/>
          </a:bodyPr>
          <a:lstStyle/>
          <a:p>
            <a:r>
              <a:rPr lang="de-DE" dirty="0"/>
              <a:t>Vier-Ohren-Modell nach Schulz von Thun:</a:t>
            </a:r>
          </a:p>
          <a:p>
            <a:r>
              <a:rPr lang="de-DE" dirty="0">
                <a:hlinkClick r:id="rId2"/>
              </a:rPr>
              <a:t>4 Ohren Modell • Kommunikationsquadrat und Beispiele · [mit Video] (studyflix.de)</a:t>
            </a:r>
            <a:endParaRPr lang="de-DE" dirty="0"/>
          </a:p>
          <a:p>
            <a:endParaRPr lang="de-DE" dirty="0"/>
          </a:p>
          <a:p>
            <a:r>
              <a:rPr lang="de-DE" dirty="0"/>
              <a:t>Kennt ihr auch solche Beispiele? Gerade in einer Partnerschaft kennt das doch jeder, oder??</a:t>
            </a:r>
          </a:p>
        </p:txBody>
      </p:sp>
      <p:pic>
        <p:nvPicPr>
          <p:cNvPr id="10" name="Grafik 9">
            <a:extLst>
              <a:ext uri="{FF2B5EF4-FFF2-40B4-BE49-F238E27FC236}">
                <a16:creationId xmlns:a16="http://schemas.microsoft.com/office/drawing/2014/main" id="{A5339C57-2508-6ABD-3A4A-2199346100BF}"/>
              </a:ext>
            </a:extLst>
          </p:cNvPr>
          <p:cNvPicPr>
            <a:picLocks noChangeAspect="1"/>
          </p:cNvPicPr>
          <p:nvPr/>
        </p:nvPicPr>
        <p:blipFill>
          <a:blip r:embed="rId3"/>
          <a:stretch>
            <a:fillRect/>
          </a:stretch>
        </p:blipFill>
        <p:spPr>
          <a:xfrm>
            <a:off x="5156342" y="1288439"/>
            <a:ext cx="4764406" cy="4621474"/>
          </a:xfrm>
          <a:prstGeom prst="rect">
            <a:avLst/>
          </a:prstGeom>
        </p:spPr>
      </p:pic>
    </p:spTree>
    <p:extLst>
      <p:ext uri="{BB962C8B-B14F-4D97-AF65-F5344CB8AC3E}">
        <p14:creationId xmlns:p14="http://schemas.microsoft.com/office/powerpoint/2010/main" val="158681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087BC-921C-33E6-5C1A-075ACF8FA40C}"/>
              </a:ext>
            </a:extLst>
          </p:cNvPr>
          <p:cNvSpPr>
            <a:spLocks noGrp="1"/>
          </p:cNvSpPr>
          <p:nvPr>
            <p:ph type="title"/>
          </p:nvPr>
        </p:nvSpPr>
        <p:spPr>
          <a:xfrm>
            <a:off x="677334" y="609600"/>
            <a:ext cx="8596668" cy="800100"/>
          </a:xfrm>
        </p:spPr>
        <p:txBody>
          <a:bodyPr anchor="t">
            <a:normAutofit fontScale="90000"/>
          </a:bodyPr>
          <a:lstStyle/>
          <a:p>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Das eigene Kommunikationsverhalten optimieren-Transaktionsanalyse</a:t>
            </a:r>
            <a:endParaRPr lang="de-DE" sz="2800" dirty="0"/>
          </a:p>
        </p:txBody>
      </p:sp>
      <p:sp>
        <p:nvSpPr>
          <p:cNvPr id="3" name="Inhaltsplatzhalter 2">
            <a:extLst>
              <a:ext uri="{FF2B5EF4-FFF2-40B4-BE49-F238E27FC236}">
                <a16:creationId xmlns:a16="http://schemas.microsoft.com/office/drawing/2014/main" id="{AFE5C110-BE60-188B-EC0B-1ECC1EDECD5B}"/>
              </a:ext>
            </a:extLst>
          </p:cNvPr>
          <p:cNvSpPr>
            <a:spLocks noGrp="1"/>
          </p:cNvSpPr>
          <p:nvPr>
            <p:ph idx="1"/>
          </p:nvPr>
        </p:nvSpPr>
        <p:spPr>
          <a:xfrm>
            <a:off x="677334" y="2160589"/>
            <a:ext cx="3957349" cy="4297361"/>
          </a:xfrm>
        </p:spPr>
        <p:txBody>
          <a:bodyPr>
            <a:normAutofit fontScale="92500" lnSpcReduction="20000"/>
          </a:bodyPr>
          <a:lstStyle/>
          <a:p>
            <a:r>
              <a:rPr lang="de-DE" dirty="0">
                <a:hlinkClick r:id="rId2"/>
              </a:rPr>
              <a:t>Transaktionsanalyse • Eric Berne, Beispiele und Definition · [mit Video] (studyflix.de)</a:t>
            </a:r>
            <a:endParaRPr lang="de-DE" dirty="0"/>
          </a:p>
          <a:p>
            <a:endParaRPr lang="de-DE" dirty="0"/>
          </a:p>
          <a:p>
            <a:r>
              <a:rPr lang="de-DE" dirty="0"/>
              <a:t>Welches „Ich“ spricht zu welchem „Ich“</a:t>
            </a:r>
          </a:p>
          <a:p>
            <a:r>
              <a:rPr lang="de-DE" dirty="0"/>
              <a:t>Kommunikation auf Augenhöhe, keiner versucht den anderen Anweisungen zu erteilen oder zu „erziehen“</a:t>
            </a:r>
          </a:p>
          <a:p>
            <a:r>
              <a:rPr lang="de-DE" dirty="0"/>
              <a:t>Jeder Gesprächspartner ist als mündig, vernünftig und selbstständig zu betrachten und so auch anzusprechen</a:t>
            </a:r>
          </a:p>
          <a:p>
            <a:r>
              <a:rPr lang="de-DE" dirty="0"/>
              <a:t>Dadurch können ebenfalls Konflikte entstehen</a:t>
            </a:r>
          </a:p>
          <a:p>
            <a:endParaRPr lang="de-DE" dirty="0"/>
          </a:p>
          <a:p>
            <a:endParaRPr lang="de-DE" dirty="0"/>
          </a:p>
        </p:txBody>
      </p:sp>
      <p:pic>
        <p:nvPicPr>
          <p:cNvPr id="5" name="Grafik 4">
            <a:extLst>
              <a:ext uri="{FF2B5EF4-FFF2-40B4-BE49-F238E27FC236}">
                <a16:creationId xmlns:a16="http://schemas.microsoft.com/office/drawing/2014/main" id="{2871B97C-2A67-AC59-6AC5-B63BDA8A1A7C}"/>
              </a:ext>
            </a:extLst>
          </p:cNvPr>
          <p:cNvPicPr>
            <a:picLocks noChangeAspect="1"/>
          </p:cNvPicPr>
          <p:nvPr/>
        </p:nvPicPr>
        <p:blipFill>
          <a:blip r:embed="rId3"/>
          <a:stretch>
            <a:fillRect/>
          </a:stretch>
        </p:blipFill>
        <p:spPr>
          <a:xfrm>
            <a:off x="5233093" y="2159331"/>
            <a:ext cx="4048177" cy="4089069"/>
          </a:xfrm>
          <a:prstGeom prst="rect">
            <a:avLst/>
          </a:prstGeom>
        </p:spPr>
      </p:pic>
    </p:spTree>
    <p:extLst>
      <p:ext uri="{BB962C8B-B14F-4D97-AF65-F5344CB8AC3E}">
        <p14:creationId xmlns:p14="http://schemas.microsoft.com/office/powerpoint/2010/main" val="167617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DA164-C373-B807-A986-EC276A9BFE7A}"/>
              </a:ext>
            </a:extLst>
          </p:cNvPr>
          <p:cNvSpPr>
            <a:spLocks noGrp="1"/>
          </p:cNvSpPr>
          <p:nvPr>
            <p:ph type="title"/>
          </p:nvPr>
        </p:nvSpPr>
        <p:spPr>
          <a:xfrm>
            <a:off x="677334" y="609599"/>
            <a:ext cx="8596668" cy="914401"/>
          </a:xfrm>
        </p:spPr>
        <p:txBody>
          <a:bodyPr>
            <a:normAutofit fontScale="90000"/>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D</a:t>
            </a:r>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as eigene Kommunikationsverhalten optimieren-Transaktionsanalyse</a:t>
            </a:r>
            <a:endParaRPr lang="de-DE" sz="2800" dirty="0"/>
          </a:p>
        </p:txBody>
      </p:sp>
      <p:sp>
        <p:nvSpPr>
          <p:cNvPr id="3" name="Inhaltsplatzhalter 2">
            <a:extLst>
              <a:ext uri="{FF2B5EF4-FFF2-40B4-BE49-F238E27FC236}">
                <a16:creationId xmlns:a16="http://schemas.microsoft.com/office/drawing/2014/main" id="{15857DFD-445A-DD18-4191-96BE9F8CF631}"/>
              </a:ext>
            </a:extLst>
          </p:cNvPr>
          <p:cNvSpPr>
            <a:spLocks noGrp="1"/>
          </p:cNvSpPr>
          <p:nvPr>
            <p:ph idx="1"/>
          </p:nvPr>
        </p:nvSpPr>
        <p:spPr>
          <a:xfrm>
            <a:off x="677334" y="1895476"/>
            <a:ext cx="8596668" cy="4517362"/>
          </a:xfrm>
        </p:spPr>
        <p:txBody>
          <a:bodyPr>
            <a:normAutofit lnSpcReduction="10000"/>
          </a:bodyPr>
          <a:lstStyle/>
          <a:p>
            <a:pPr algn="l"/>
            <a:r>
              <a:rPr lang="de-DE" b="0" i="0" dirty="0">
                <a:solidFill>
                  <a:srgbClr val="202122"/>
                </a:solidFill>
                <a:effectLst/>
                <a:latin typeface="Arial" panose="020B0604020202020204" pitchFamily="34" charset="0"/>
              </a:rPr>
              <a:t>Annahmen:</a:t>
            </a:r>
          </a:p>
          <a:p>
            <a:pPr algn="l">
              <a:buFont typeface="Arial" panose="020B0604020202020204" pitchFamily="34" charset="0"/>
              <a:buChar char="•"/>
            </a:pPr>
            <a:r>
              <a:rPr lang="de-DE" b="0" i="0" dirty="0">
                <a:solidFill>
                  <a:srgbClr val="202122"/>
                </a:solidFill>
                <a:effectLst/>
                <a:latin typeface="Arial" panose="020B0604020202020204" pitchFamily="34" charset="0"/>
              </a:rPr>
              <a:t>Jeder Mensch hat die Fähigkeit zu denken und Probleme zu lösen.</a:t>
            </a:r>
          </a:p>
          <a:p>
            <a:pPr algn="l">
              <a:buFont typeface="Arial" panose="020B0604020202020204" pitchFamily="34" charset="0"/>
              <a:buChar char="•"/>
            </a:pPr>
            <a:r>
              <a:rPr lang="de-DE" b="0" i="0" dirty="0">
                <a:solidFill>
                  <a:srgbClr val="202122"/>
                </a:solidFill>
                <a:effectLst/>
                <a:latin typeface="Arial" panose="020B0604020202020204" pitchFamily="34" charset="0"/>
              </a:rPr>
              <a:t>Jeder Mensch ist in all seinen Schattierungen und in seiner Ganzheit in Ordnung.</a:t>
            </a:r>
          </a:p>
          <a:p>
            <a:pPr algn="l">
              <a:buFont typeface="Arial" panose="020B0604020202020204" pitchFamily="34" charset="0"/>
              <a:buChar char="•"/>
            </a:pPr>
            <a:r>
              <a:rPr lang="de-DE" b="0" i="0" dirty="0">
                <a:solidFill>
                  <a:srgbClr val="202122"/>
                </a:solidFill>
                <a:effectLst/>
                <a:latin typeface="Arial" panose="020B0604020202020204" pitchFamily="34" charset="0"/>
              </a:rPr>
              <a:t>Jeder Mensch ist in der Lage, Verantwortung für sein Leben und dessen Gestaltung zu übernehmen. Er verfügt dazu über die Fähigkeit der bewussten Wahrnehmung und Steuerung seiner mentalen, emotionalen und sensorischen Vorgänge und der sich daraus ergebenden Handlungen bzw. sozialen Interaktionen.</a:t>
            </a:r>
          </a:p>
          <a:p>
            <a:pPr algn="l">
              <a:buFont typeface="Arial" panose="020B0604020202020204" pitchFamily="34" charset="0"/>
              <a:buChar char="•"/>
            </a:pPr>
            <a:r>
              <a:rPr lang="de-DE" b="0" i="0" dirty="0">
                <a:solidFill>
                  <a:srgbClr val="202122"/>
                </a:solidFill>
                <a:effectLst/>
                <a:latin typeface="Arial" panose="020B0604020202020204" pitchFamily="34" charset="0"/>
              </a:rPr>
              <a:t>Jeder Mensch wird als fähig angesehen, sein Lebenskonzept (oder Lebensgestaltungsmuster) schöpferisch, zuträglich und konstruktiv zu gestalten</a:t>
            </a:r>
            <a:endParaRPr lang="de-DE" dirty="0"/>
          </a:p>
          <a:p>
            <a:r>
              <a:rPr lang="de-DE" b="0" i="0" dirty="0">
                <a:solidFill>
                  <a:srgbClr val="202122"/>
                </a:solidFill>
                <a:effectLst/>
                <a:latin typeface="Arial" panose="020B0604020202020204" pitchFamily="34" charset="0"/>
              </a:rPr>
              <a:t>Zielvorstellung ist eine integrierte, autonome Persönlichkeit mit der Fähigkeit, sich in einem sozialen Gefüge selbstbewusst, respektvoll, achtsam, rücksichtsvoll und beitragend zu bewegen. </a:t>
            </a:r>
            <a:endParaRPr lang="de-DE" dirty="0"/>
          </a:p>
        </p:txBody>
      </p:sp>
    </p:spTree>
    <p:extLst>
      <p:ext uri="{BB962C8B-B14F-4D97-AF65-F5344CB8AC3E}">
        <p14:creationId xmlns:p14="http://schemas.microsoft.com/office/powerpoint/2010/main" val="21380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E52D1-B129-0117-AF10-0E893D19BFD4}"/>
              </a:ext>
            </a:extLst>
          </p:cNvPr>
          <p:cNvSpPr>
            <a:spLocks noGrp="1"/>
          </p:cNvSpPr>
          <p:nvPr>
            <p:ph type="title"/>
          </p:nvPr>
        </p:nvSpPr>
        <p:spPr>
          <a:xfrm>
            <a:off x="677334" y="609600"/>
            <a:ext cx="8596668" cy="981075"/>
          </a:xfrm>
        </p:spPr>
        <p:txBody>
          <a:bodyPr>
            <a:normAutofit/>
          </a:bodyPr>
          <a:lstStyle/>
          <a:p>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Das eigene Kommunikationsverhalten optimieren-Beurteilungsgespräche</a:t>
            </a:r>
            <a:endParaRPr lang="de-DE" sz="2800" dirty="0"/>
          </a:p>
        </p:txBody>
      </p:sp>
      <p:sp>
        <p:nvSpPr>
          <p:cNvPr id="3" name="Inhaltsplatzhalter 2">
            <a:extLst>
              <a:ext uri="{FF2B5EF4-FFF2-40B4-BE49-F238E27FC236}">
                <a16:creationId xmlns:a16="http://schemas.microsoft.com/office/drawing/2014/main" id="{A828C3F9-D63C-5691-9C59-58E77FCF1C33}"/>
              </a:ext>
            </a:extLst>
          </p:cNvPr>
          <p:cNvSpPr>
            <a:spLocks noGrp="1"/>
          </p:cNvSpPr>
          <p:nvPr>
            <p:ph idx="1"/>
          </p:nvPr>
        </p:nvSpPr>
        <p:spPr>
          <a:xfrm>
            <a:off x="196645" y="1908782"/>
            <a:ext cx="7236542" cy="4450687"/>
          </a:xfrm>
        </p:spPr>
        <p:txBody>
          <a:bodyPr>
            <a:normAutofit lnSpcReduction="10000"/>
          </a:bodyPr>
          <a:lstStyle/>
          <a:p>
            <a:r>
              <a:rPr lang="de-DE" dirty="0"/>
              <a:t>Bewusstsein für Sinn und Zweck der Zusammenkunft schärfen</a:t>
            </a:r>
          </a:p>
          <a:p>
            <a:r>
              <a:rPr lang="de-DE" dirty="0"/>
              <a:t>Azubi Gelegenheit geben seine Beobachtungen und Erkenntnisse zum Thema darzulegen</a:t>
            </a:r>
          </a:p>
          <a:p>
            <a:r>
              <a:rPr lang="de-DE" dirty="0"/>
              <a:t>Sachbezogene Erörterung des Ausbilders zur Leistungsfeststellung</a:t>
            </a:r>
          </a:p>
          <a:p>
            <a:pPr lvl="1">
              <a:buFont typeface="Wingdings" panose="05000000000000000000" pitchFamily="2" charset="2"/>
              <a:buChar char="§"/>
            </a:pPr>
            <a:r>
              <a:rPr lang="de-DE" dirty="0"/>
              <a:t>Beurteilungsbögen zur Hilfe nehmen</a:t>
            </a:r>
          </a:p>
          <a:p>
            <a:pPr indent="-285750"/>
            <a:r>
              <a:rPr lang="de-DE" dirty="0"/>
              <a:t>Festgestellte Werte sind zu begründen </a:t>
            </a:r>
          </a:p>
          <a:p>
            <a:pPr lvl="1">
              <a:buFont typeface="Wingdings" panose="05000000000000000000" pitchFamily="2" charset="2"/>
              <a:buChar char="§"/>
            </a:pPr>
            <a:r>
              <a:rPr lang="de-DE" dirty="0"/>
              <a:t>sind Lernziele erreicht oder verfehlt worden</a:t>
            </a:r>
          </a:p>
          <a:p>
            <a:pPr indent="-285750"/>
            <a:r>
              <a:rPr lang="de-DE" dirty="0"/>
              <a:t>Bei Schwächeren Leistungen sind Gründe zu ermitteln und Hilfestellungen zur Verbesserung aufzuzeigen, ggf. Zeitrahmen hierfür festlegen</a:t>
            </a:r>
          </a:p>
          <a:p>
            <a:pPr indent="-285750"/>
            <a:r>
              <a:rPr lang="de-DE" dirty="0"/>
              <a:t>Beurteilungsgespräche sind zu terminieren und zu dokumentieren</a:t>
            </a:r>
          </a:p>
        </p:txBody>
      </p:sp>
      <p:pic>
        <p:nvPicPr>
          <p:cNvPr id="4" name="Grafik 3">
            <a:extLst>
              <a:ext uri="{FF2B5EF4-FFF2-40B4-BE49-F238E27FC236}">
                <a16:creationId xmlns:a16="http://schemas.microsoft.com/office/drawing/2014/main" id="{14A6917C-FCBC-4FA6-BC31-750BC183EDF9}"/>
              </a:ext>
            </a:extLst>
          </p:cNvPr>
          <p:cNvPicPr>
            <a:picLocks noChangeAspect="1"/>
          </p:cNvPicPr>
          <p:nvPr/>
        </p:nvPicPr>
        <p:blipFill>
          <a:blip r:embed="rId2"/>
          <a:stretch>
            <a:fillRect/>
          </a:stretch>
        </p:blipFill>
        <p:spPr>
          <a:xfrm>
            <a:off x="7358116" y="1777489"/>
            <a:ext cx="4863897" cy="3984215"/>
          </a:xfrm>
          <a:prstGeom prst="rect">
            <a:avLst/>
          </a:prstGeom>
        </p:spPr>
      </p:pic>
    </p:spTree>
    <p:extLst>
      <p:ext uri="{BB962C8B-B14F-4D97-AF65-F5344CB8AC3E}">
        <p14:creationId xmlns:p14="http://schemas.microsoft.com/office/powerpoint/2010/main" val="321338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022AA-11BB-BC74-7ACF-91935BAC0C60}"/>
              </a:ext>
            </a:extLst>
          </p:cNvPr>
          <p:cNvSpPr>
            <a:spLocks noGrp="1"/>
          </p:cNvSpPr>
          <p:nvPr>
            <p:ph type="title"/>
          </p:nvPr>
        </p:nvSpPr>
        <p:spPr>
          <a:xfrm>
            <a:off x="677334" y="609600"/>
            <a:ext cx="8596668" cy="1095375"/>
          </a:xfrm>
        </p:spPr>
        <p:txBody>
          <a:bodyPr>
            <a:normAutofit/>
          </a:bodyPr>
          <a:lstStyle/>
          <a:p>
            <a:r>
              <a:rPr lang="de-DE" sz="2800" dirty="0">
                <a:solidFill>
                  <a:srgbClr val="747474"/>
                </a:solidFill>
                <a:latin typeface="Open Sans" panose="020B0606030504020204" pitchFamily="34" charset="0"/>
                <a:ea typeface="Open Sans" panose="020B0606030504020204" pitchFamily="34" charset="0"/>
                <a:cs typeface="Open Sans" panose="020B0606030504020204" pitchFamily="34" charset="0"/>
              </a:rPr>
              <a:t>D</a:t>
            </a:r>
            <a:r>
              <a:rPr lang="de-DE" sz="2800" b="0" i="0" dirty="0">
                <a:solidFill>
                  <a:srgbClr val="747474"/>
                </a:solidFill>
                <a:effectLst/>
                <a:latin typeface="Open Sans" panose="020B0606030504020204" pitchFamily="34" charset="0"/>
                <a:ea typeface="Open Sans" panose="020B0606030504020204" pitchFamily="34" charset="0"/>
                <a:cs typeface="Open Sans" panose="020B0606030504020204" pitchFamily="34" charset="0"/>
              </a:rPr>
              <a:t>as eigene Kommunikationsverhalten optimieren-Beurteilungsgespräche</a:t>
            </a:r>
            <a:endParaRPr lang="de-DE" sz="2800" dirty="0"/>
          </a:p>
        </p:txBody>
      </p:sp>
      <p:sp>
        <p:nvSpPr>
          <p:cNvPr id="3" name="Inhaltsplatzhalter 2">
            <a:extLst>
              <a:ext uri="{FF2B5EF4-FFF2-40B4-BE49-F238E27FC236}">
                <a16:creationId xmlns:a16="http://schemas.microsoft.com/office/drawing/2014/main" id="{5575FC61-8AEF-0C7C-D8F2-F4E9FCC792F8}"/>
              </a:ext>
            </a:extLst>
          </p:cNvPr>
          <p:cNvSpPr>
            <a:spLocks noGrp="1"/>
          </p:cNvSpPr>
          <p:nvPr>
            <p:ph idx="1"/>
          </p:nvPr>
        </p:nvSpPr>
        <p:spPr>
          <a:xfrm>
            <a:off x="181389" y="2042678"/>
            <a:ext cx="7087316" cy="3880773"/>
          </a:xfrm>
        </p:spPr>
        <p:txBody>
          <a:bodyPr/>
          <a:lstStyle/>
          <a:p>
            <a:r>
              <a:rPr lang="de-DE" dirty="0"/>
              <a:t>Empathie: den inneren Beziehungsrahmen des Anderen möglichst exakt wahrnehmen, aktiv zugewandt sein, Anteil an der Person und den Gefühlen nehmen</a:t>
            </a:r>
          </a:p>
          <a:p>
            <a:r>
              <a:rPr lang="de-DE" dirty="0"/>
              <a:t>Akzeptanz: Person schätzen, ungeachtet der Bewertungen, die man selbst hat, führt zu offenen Umgang und Abbau von Ängsten</a:t>
            </a:r>
          </a:p>
          <a:p>
            <a:r>
              <a:rPr lang="de-DE" dirty="0"/>
              <a:t>Kongruenz: eigene Gefühle wahrnehmen und akzeptieren, sie einbringen, wenn es angemessen ist, um Vertrauen zu schaffen, Gesprächspartner wird dadurch bereiter offen zu reden</a:t>
            </a:r>
          </a:p>
        </p:txBody>
      </p:sp>
      <p:pic>
        <p:nvPicPr>
          <p:cNvPr id="4" name="Inhaltsplatzhalter 4">
            <a:extLst>
              <a:ext uri="{FF2B5EF4-FFF2-40B4-BE49-F238E27FC236}">
                <a16:creationId xmlns:a16="http://schemas.microsoft.com/office/drawing/2014/main" id="{E980D927-001F-4CCC-B85D-1CB33451E035}"/>
              </a:ext>
            </a:extLst>
          </p:cNvPr>
          <p:cNvPicPr>
            <a:picLocks noChangeAspect="1"/>
          </p:cNvPicPr>
          <p:nvPr/>
        </p:nvPicPr>
        <p:blipFill>
          <a:blip r:embed="rId2"/>
          <a:stretch>
            <a:fillRect/>
          </a:stretch>
        </p:blipFill>
        <p:spPr>
          <a:xfrm>
            <a:off x="7242763" y="1949347"/>
            <a:ext cx="4919425" cy="3583547"/>
          </a:xfrm>
          <a:prstGeom prst="rect">
            <a:avLst/>
          </a:prstGeom>
        </p:spPr>
      </p:pic>
    </p:spTree>
    <p:extLst>
      <p:ext uri="{BB962C8B-B14F-4D97-AF65-F5344CB8AC3E}">
        <p14:creationId xmlns:p14="http://schemas.microsoft.com/office/powerpoint/2010/main" val="4085816369"/>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794</Words>
  <Application>Microsoft Office PowerPoint</Application>
  <PresentationFormat>Breitbild</PresentationFormat>
  <Paragraphs>90</Paragraphs>
  <Slides>15</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23" baseType="lpstr">
      <vt:lpstr>Arial</vt:lpstr>
      <vt:lpstr>Calibri</vt:lpstr>
      <vt:lpstr>Open Sans</vt:lpstr>
      <vt:lpstr>Trebuchet MS</vt:lpstr>
      <vt:lpstr>Wingdings</vt:lpstr>
      <vt:lpstr>Wingdings 3</vt:lpstr>
      <vt:lpstr>Facette</vt:lpstr>
      <vt:lpstr>Acrobat Document</vt:lpstr>
      <vt:lpstr>Das eigene Kommunikationsverhalten optimieren Planung und Durchführung eines Beurteilungsgesprächs </vt:lpstr>
      <vt:lpstr>Das eigene Kommunikationsverhalten optimieren-Definition</vt:lpstr>
      <vt:lpstr>Das eigene Kommunikationsverhalten optimieren- Beispiel</vt:lpstr>
      <vt:lpstr>Das eigene Kommunikationsverhalten optimieren-Grundsätze</vt:lpstr>
      <vt:lpstr>Das eigene Kommunikationsverhalten optimieren- Vier-Ohren-Modell</vt:lpstr>
      <vt:lpstr>Das eigene Kommunikationsverhalten optimieren-Transaktionsanalyse</vt:lpstr>
      <vt:lpstr>Das eigene Kommunikationsverhalten optimieren-Transaktionsanalyse</vt:lpstr>
      <vt:lpstr>Das eigene Kommunikationsverhalten optimieren-Beurteilungsgespräche</vt:lpstr>
      <vt:lpstr>Das eigene Kommunikationsverhalten optimieren-Beurteilungsgespräche</vt:lpstr>
      <vt:lpstr>Das eigene Kommunikationsverhalten optimieren-Beurteilungsgespräche</vt:lpstr>
      <vt:lpstr>Planung und Durchführung eines Beurteilungsgesprächs-  4 Phasen </vt:lpstr>
      <vt:lpstr>Planung und Durchführung eines Beurteilungsgesprächs-  Ablauf (am Beispiel einer Lernberatung)</vt:lpstr>
      <vt:lpstr>Planung und Durchführung eines Beurteilungsgesprächs-  Wichtige Grundsätze</vt:lpstr>
      <vt:lpstr>Planung und Durchführung eines Beurteilungsgesprächs-  Checkliste</vt:lpstr>
      <vt:lpstr>Planung und Durchführung eines Beurteilungsgesprächs-  Pro und Contra der gezeigten Beurteilungsbögen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eigne Kommunikationsverhalten optimieren Planung und Durchführung eines Beurteilungsgesprächs</dc:title>
  <dc:creator>Bilinski, Stephanie (NEUWOGES)</dc:creator>
  <cp:lastModifiedBy>Schmitz,Bernhard (HR VocaTrain) BIP-DE-I</cp:lastModifiedBy>
  <cp:revision>11</cp:revision>
  <dcterms:created xsi:type="dcterms:W3CDTF">2022-08-01T16:58:26Z</dcterms:created>
  <dcterms:modified xsi:type="dcterms:W3CDTF">2022-08-04T20:14:51Z</dcterms:modified>
</cp:coreProperties>
</file>